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7" r:id="rId2"/>
    <p:sldId id="1060" r:id="rId3"/>
    <p:sldId id="1012" r:id="rId4"/>
    <p:sldId id="1098" r:id="rId5"/>
    <p:sldId id="1099" r:id="rId6"/>
    <p:sldId id="1100" r:id="rId7"/>
    <p:sldId id="1101" r:id="rId8"/>
    <p:sldId id="1013" r:id="rId9"/>
    <p:sldId id="1014" r:id="rId10"/>
    <p:sldId id="1094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a Juginovic" initials="JJ [13]" lastIdx="1" clrIdx="1"/>
  <p:cmAuthor id="3" name="Jana Juginovic" initials="JJ" lastIdx="13" clrIdx="2"/>
  <p:cmAuthor id="4" name="Microsoft Office User" initials="Office" lastIdx="594" clrIdx="3"/>
  <p:cmAuthor id="5" name="Microsoft Office User" initials="Office [2]" lastIdx="1" clrIdx="4"/>
  <p:cmAuthor id="6" name="Microsoft Office User" initials="Office [7]" lastIdx="1" clrIdx="5"/>
  <p:cmAuthor id="7" name="Microsoft Office User" initials="Office [5]" lastIdx="1" clrIdx="6"/>
  <p:cmAuthor id="8" name="Microsoft Office User" initials="Office [5] [2]" lastIdx="1" clrIdx="7"/>
  <p:cmAuthor id="9" name="Microsoft Office User" initials="Office [8] [2]" lastIdx="1" clrIdx="8"/>
  <p:cmAuthor id="10" name="Microsoft Office User" initials="Office [9]" lastIdx="1" clrIdx="9"/>
  <p:cmAuthor id="11" name="Microsoft Office User" initials="Office [10]" lastIdx="1" clrIdx="10"/>
  <p:cmAuthor id="12" name="Microsoft Office User" initials="Office [16]" lastIdx="1" clrIdx="11"/>
  <p:cmAuthor id="13" name="Microsoft Office User" initials="Office [11]" lastIdx="1" clrIdx="12"/>
  <p:cmAuthor id="14" name="Microsoft Office User" initials="Office [12]" lastIdx="1" clrIdx="13"/>
  <p:cmAuthor id="15" name="Microsoft Office User" initials="Office [13]" lastIdx="1" clrIdx="14"/>
  <p:cmAuthor id="16" name="Microsoft Office User" initials="Office [14]" lastIdx="1" clrIdx="15"/>
  <p:cmAuthor id="17" name="Daniela Campos-Lopez" initials="DC" lastIdx="103" clrIdx="16"/>
  <p:cmAuthor id="18" name="Daniela Campos-Lopez" initials="DC [2]" lastIdx="1" clrIdx="17"/>
  <p:cmAuthor id="19" name="Microsoft Office User" initials="Office [30]" lastIdx="1" clrIdx="18"/>
  <p:cmAuthor id="20" name="Microsoft Office User" initials="Office [19]" lastIdx="1" clrIdx="19"/>
  <p:cmAuthor id="21" name="Microsoft Office User" initials="Office [23]" lastIdx="1" clrIdx="20"/>
  <p:cmAuthor id="22" name="Microsoft Office User" initials="Office [20]" lastIdx="1" clrIdx="21"/>
  <p:cmAuthor id="23" name="Microsoft Office User" initials="Office [27]" lastIdx="1" clrIdx="22"/>
  <p:cmAuthor id="24" name="Microsoft Office User" initials="Office [28]" lastIdx="1" clrIdx="23"/>
  <p:cmAuthor id="25" name="Microsoft Office User" initials="Office [29]" lastIdx="1" clrIdx="24"/>
  <p:cmAuthor id="26" name="Daniela Campos-Lopez" initials="DC [3]" lastIdx="1" clrIdx="25"/>
  <p:cmAuthor id="27" name="Daniela Campos-Lopez" initials="DC [4]" lastIdx="1" clrIdx="26"/>
  <p:cmAuthor id="28" name="Kim Enger" initials="KE" lastIdx="135" clrIdx="27"/>
  <p:cmAuthor id="29" name="Kim Enger" initials="KE [2]" lastIdx="1" clrIdx="28"/>
  <p:cmAuthor id="30" name="Kim Enger" initials="KE [3]" lastIdx="1" clrIdx="29"/>
  <p:cmAuthor id="31" name="Kim Enger" initials="KE [4]" lastIdx="1" clrIdx="30"/>
  <p:cmAuthor id="32" name="Kim Enger" initials="KE [5]" lastIdx="1" clrIdx="31"/>
  <p:cmAuthor id="33" name="Kim Enger" initials="KE [6]" lastIdx="1" clrIdx="32"/>
  <p:cmAuthor id="34" name="Kim Enger" initials="KE [4] [2]" lastIdx="1" clrIdx="33"/>
  <p:cmAuthor id="35" name="Kim Enger" initials="KE [7]" lastIdx="1" clrIdx="34"/>
  <p:cmAuthor id="36" name="Julio Polito" initials="JP" lastIdx="1" clrIdx="35"/>
  <p:cmAuthor id="37" name="Butch Pfremmer" initials="BP" lastIdx="1" clrIdx="3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B"/>
    <a:srgbClr val="FFF7EB"/>
    <a:srgbClr val="000000"/>
    <a:srgbClr val="2C6F74"/>
    <a:srgbClr val="ED9643"/>
    <a:srgbClr val="9C240F"/>
    <a:srgbClr val="0D426C"/>
    <a:srgbClr val="002B49"/>
    <a:srgbClr val="FFFFFF"/>
    <a:srgbClr val="18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1733" autoAdjust="0"/>
  </p:normalViewPr>
  <p:slideViewPr>
    <p:cSldViewPr snapToGrid="0" snapToObjects="1">
      <p:cViewPr varScale="1">
        <p:scale>
          <a:sx n="111" d="100"/>
          <a:sy n="111" d="100"/>
        </p:scale>
        <p:origin x="2016" y="20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-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860"/>
    </p:cViewPr>
  </p:sorterViewPr>
  <p:notesViewPr>
    <p:cSldViewPr snapToGrid="0" snapToObjects="1">
      <p:cViewPr varScale="1">
        <p:scale>
          <a:sx n="59" d="100"/>
          <a:sy n="59" d="100"/>
        </p:scale>
        <p:origin x="184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12/3/21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12/3/21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8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Shape 1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15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92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РАЗДАТОЧНЫЙ МАТЕРИАЛ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Этот слайд и тезисы к нему следует редактировать в зависимости от потребностей вашей аудитории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92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46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7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96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РАЗДАТОЧНЫЙ МАТЕРИАЛ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Этот слайд и тезисы к нему следует редактировать в зависимости от потребностей вашей аудитории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04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РАЗДАТОЧНЫЙ МАТЕРИАЛ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</a:rPr>
              <a:t>Этот слайд и тезисы к нему следует редактировать в зависимости от потребностей вашей аудитории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60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em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None/>
              <a:tabLst/>
              <a:defRPr sz="1900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98513" marR="0" indent="-341313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"/>
              <a:tabLst/>
              <a:defRPr sz="1900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tabLst/>
              <a:defRPr/>
            </a:pPr>
            <a:r>
              <a:rPr lang="ru-RU"/>
              <a:t>Поместите текст здесь</a:t>
            </a:r>
            <a:endParaRPr lang="en-US"/>
          </a:p>
          <a:p>
            <a:pPr marL="798513" marR="0" lvl="1" indent="-341313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"/>
              <a:tabLst/>
              <a:defRPr/>
            </a:pPr>
            <a:r>
              <a:rPr lang="ru-RU"/>
              <a:t>Маркер второго уровня</a:t>
            </a:r>
            <a:endParaRPr lang="en-US"/>
          </a:p>
          <a:p>
            <a:pPr marL="1255713" marR="0" lvl="2" indent="-341313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/>
              <a:t>Маркер третьего уровня</a:t>
            </a:r>
            <a:endParaRPr lang="en-US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46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07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69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9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7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1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0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2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Пункт повестки дня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2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ru-RU"/>
              <a:t>Разделитель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9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/>
              <a:t>Заголовок </a:t>
            </a:r>
            <a:br>
              <a:rPr lang="ru-RU"/>
            </a:br>
            <a:r>
              <a:rPr lang="ru-RU"/>
              <a:t>(не более 150</a:t>
            </a:r>
            <a:r>
              <a:rPr lang="en-US"/>
              <a:t> </a:t>
            </a:r>
            <a:r>
              <a:rPr lang="ru-RU"/>
              <a:t>символов)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Докладчик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Название мероприятия</a:t>
            </a:r>
            <a:endParaRPr lang="ru-R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ДД месяц 2017 г.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211043"/>
            <a:ext cx="1189827" cy="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ru-RU"/>
              <a:t>Разделитель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7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ru-RU"/>
              <a:t>Разделитель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6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ru-RU"/>
              <a:t>Разделитель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 пункта повестки дня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9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5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6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4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6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7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29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0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0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0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154576"/>
            <a:ext cx="1193800" cy="9525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3EDBEDF-B720-4F95-9BD1-0ACE76347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Заголовок </a:t>
            </a:r>
            <a:br>
              <a:rPr lang="ru-RU"/>
            </a:br>
            <a:r>
              <a:rPr lang="ru-RU"/>
              <a:t>(не более 150</a:t>
            </a:r>
            <a:r>
              <a:rPr lang="en-US"/>
              <a:t> </a:t>
            </a:r>
            <a:r>
              <a:rPr lang="ru-RU"/>
              <a:t>символов) 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46D5C70-DCC7-4983-8AFA-158ABD007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Докладчик</a:t>
            </a:r>
            <a:endParaRPr lang="ru-RU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56ADB9-4B5A-4572-8734-1E6F61F718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Название мероприятия</a:t>
            </a:r>
            <a:endParaRPr lang="ru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8210B9-0FFD-408B-A32F-CC51ACC168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ДД месяц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830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9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2" name="Arc 41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27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6" name="Arc 45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42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7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71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4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7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51" name="Arc 50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2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Докладчики (как вариант)</a:t>
            </a:r>
            <a:endParaRPr lang="en-US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3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/>
              <a:t>Заголовок </a:t>
            </a:r>
            <a:br>
              <a:rPr lang="ru-RU"/>
            </a:br>
            <a:r>
              <a:rPr lang="ru-RU"/>
              <a:t>(не более 150</a:t>
            </a:r>
            <a:r>
              <a:rPr lang="en-US"/>
              <a:t> </a:t>
            </a:r>
            <a:r>
              <a:rPr lang="ru-RU"/>
              <a:t>символов)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442020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4504860"/>
            <a:ext cx="0" cy="15779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4443978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444397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Докладчик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Название мероприятия</a:t>
            </a:r>
            <a:endParaRPr lang="ru-R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ДД месяц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63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31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77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79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37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8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08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305546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Разделитель для докладчика (без фотографии)</a:t>
            </a:r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Имя Фамилия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/>
              <a:t>должность</a:t>
            </a:r>
            <a:br>
              <a:rPr lang="en-US"/>
            </a:br>
            <a:r>
              <a:rPr lang="ru-RU"/>
              <a:t>должность – 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9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z="2800" b="1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ru-RU" dirty="0"/>
              <a:t>ВЗАИМОДЕЙСТВУЙТЕ С </a:t>
            </a:r>
            <a:r>
              <a:rPr lang="en-US" dirty="0"/>
              <a:t>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sp>
        <p:nvSpPr>
          <p:cNvPr id="53" name="Text Placeholder 32"/>
          <p:cNvSpPr txBox="1">
            <a:spLocks/>
          </p:cNvSpPr>
          <p:nvPr userDrawn="1"/>
        </p:nvSpPr>
        <p:spPr bwMode="auto">
          <a:xfrm>
            <a:off x="2558479" y="168761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Ждем вас на сайте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icann.org</a:t>
            </a:r>
            <a:endParaRPr lang="ru-RU" sz="18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4" name="Text Placeholder 33"/>
          <p:cNvSpPr txBox="1">
            <a:spLocks/>
          </p:cNvSpPr>
          <p:nvPr userDrawn="1"/>
        </p:nvSpPr>
        <p:spPr bwMode="auto">
          <a:xfrm>
            <a:off x="2462789" y="794609"/>
            <a:ext cx="6360668" cy="8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700" b="1">
                <a:solidFill>
                  <a:schemeClr val="bg1"/>
                </a:solidFill>
                <a:latin typeface="+mn-lt"/>
              </a:rPr>
              <a:t>Спасибо за внимание!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700" b="1">
                <a:solidFill>
                  <a:schemeClr val="bg1"/>
                </a:solidFill>
                <a:latin typeface="+mn-lt"/>
              </a:rPr>
              <a:t>Мы готовы ответить на ваши вопросы.</a:t>
            </a:r>
          </a:p>
        </p:txBody>
      </p:sp>
      <p:sp>
        <p:nvSpPr>
          <p:cNvPr id="55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57218" y="2061524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</p:spTree>
    <p:extLst>
      <p:ext uri="{BB962C8B-B14F-4D97-AF65-F5344CB8AC3E}">
        <p14:creationId xmlns:p14="http://schemas.microsoft.com/office/powerpoint/2010/main" val="779185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Заходите к нам на </a:t>
            </a:r>
            <a:r>
              <a:rPr lang="en-US" sz="1500" b="1">
                <a:solidFill>
                  <a:schemeClr val="lt1"/>
                </a:solidFill>
                <a:latin typeface="Arial"/>
                <a:sym typeface="Arial"/>
              </a:rPr>
              <a:t>icann.org</a:t>
            </a:r>
            <a:endParaRPr lang="ru-RU"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95490" y="85284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Shape 58"/>
          <p:cNvCxnSpPr/>
          <p:nvPr/>
        </p:nvCxnSpPr>
        <p:spPr>
          <a:xfrm rot="10800000">
            <a:off x="2422" y="880219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Shape 59"/>
          <p:cNvCxnSpPr/>
          <p:nvPr/>
        </p:nvCxnSpPr>
        <p:spPr>
          <a:xfrm rot="10800000">
            <a:off x="462492" y="880219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Shape 61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Shape 62"/>
          <p:cNvCxnSpPr/>
          <p:nvPr/>
        </p:nvCxnSpPr>
        <p:spPr>
          <a:xfrm rot="10800000">
            <a:off x="0" y="6320453"/>
            <a:ext cx="17904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Shape 63"/>
          <p:cNvCxnSpPr/>
          <p:nvPr/>
        </p:nvCxnSpPr>
        <p:spPr>
          <a:xfrm rot="10800000">
            <a:off x="1878696" y="6320453"/>
            <a:ext cx="66934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Shape 64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Shape 66"/>
          <p:cNvCxnSpPr/>
          <p:nvPr/>
        </p:nvCxnSpPr>
        <p:spPr>
          <a:xfrm rot="10800000">
            <a:off x="1834554" y="2281331"/>
            <a:ext cx="0" cy="39974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Shape 67"/>
          <p:cNvSpPr/>
          <p:nvPr/>
        </p:nvSpPr>
        <p:spPr>
          <a:xfrm rot="-5400000">
            <a:off x="1834554" y="2220449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>
            <a:off x="1895439" y="2220449"/>
            <a:ext cx="669167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Shape 69"/>
          <p:cNvCxnSpPr/>
          <p:nvPr/>
        </p:nvCxnSpPr>
        <p:spPr>
          <a:xfrm rot="10800000">
            <a:off x="8686803" y="6320453"/>
            <a:ext cx="45719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Shape 70"/>
          <p:cNvCxnSpPr/>
          <p:nvPr/>
        </p:nvCxnSpPr>
        <p:spPr>
          <a:xfrm rot="10800000">
            <a:off x="8678063" y="2219538"/>
            <a:ext cx="46593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Shape 71"/>
          <p:cNvSpPr txBox="1">
            <a:spLocks noGrp="1"/>
          </p:cNvSpPr>
          <p:nvPr>
            <p:ph type="title" hasCustomPrompt="1"/>
          </p:nvPr>
        </p:nvSpPr>
        <p:spPr>
          <a:xfrm>
            <a:off x="241355" y="-8203"/>
            <a:ext cx="9069913" cy="88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None/>
              <a:defRPr lang="ru-RU" sz="2400" smtClean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>
                <a:solidFill>
                  <a:schemeClr val="bg1"/>
                </a:solidFill>
                <a:latin typeface="+mn-lt"/>
              </a:rPr>
              <a:t>Взаимодействуйте с ICANN – Спасибо за внимание!</a:t>
            </a:r>
            <a:r>
              <a:rPr lang="en-US">
                <a:solidFill>
                  <a:schemeClr val="bg1"/>
                </a:solidFill>
                <a:latin typeface="+mn-lt"/>
              </a:rPr>
              <a:t> </a:t>
            </a:r>
            <a:br>
              <a:rPr lang="en-US">
                <a:solidFill>
                  <a:schemeClr val="bg1"/>
                </a:solidFill>
                <a:latin typeface="+mn-lt"/>
              </a:rPr>
            </a:br>
            <a:r>
              <a:rPr lang="ru-RU">
                <a:solidFill>
                  <a:schemeClr val="bg1"/>
                </a:solidFill>
                <a:latin typeface="+mn-lt"/>
              </a:rPr>
              <a:t>Мы готовы ответить на ваши вопросы</a:t>
            </a: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73" name="Shape 7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Shape 7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Shape 7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Shape 8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B62AFB0-34FA-4314-A68F-EAF4241ADAF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79799" y="1220642"/>
            <a:ext cx="4287549" cy="76069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37DD188-0A2D-4CA4-AC07-7C2A9FD01F0F}"/>
              </a:ext>
            </a:extLst>
          </p:cNvPr>
          <p:cNvSpPr/>
          <p:nvPr userDrawn="1"/>
        </p:nvSpPr>
        <p:spPr>
          <a:xfrm>
            <a:off x="3144079" y="1379359"/>
            <a:ext cx="3787131" cy="461665"/>
          </a:xfrm>
          <a:prstGeom prst="rect">
            <a:avLst/>
          </a:prstGeom>
          <a:solidFill>
            <a:srgbClr val="1768B1"/>
          </a:solidFill>
        </p:spPr>
        <p:txBody>
          <a:bodyPr wrap="square">
            <a:spAutoFit/>
          </a:bodyPr>
          <a:lstStyle/>
          <a:p>
            <a:r>
              <a:rPr lang="ru-RU"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Один мир, один интернет</a:t>
            </a:r>
            <a:endParaRPr lang="es-MX" sz="2400" kern="12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/>
              <a:t>Заголовок </a:t>
            </a:r>
            <a:br>
              <a:rPr lang="en-US"/>
            </a:br>
            <a:r>
              <a:rPr lang="ru-RU"/>
              <a:t>(не более </a:t>
            </a:r>
            <a:r>
              <a:rPr lang="en-US"/>
              <a:t>150 </a:t>
            </a:r>
            <a:r>
              <a:rPr lang="ru-RU"/>
              <a:t>символов)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ru-RU"/>
              <a:t>Докладчик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ru-RU"/>
              <a:t>Название мероприятия</a:t>
            </a:r>
            <a:endParaRPr lang="ru-R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ru-RU"/>
              <a:t>ДД месяц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  <a:p>
            <a:r>
              <a:rPr lang="ru-RU"/>
              <a:t>Нажмите значок, чтобы добавить рисунок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3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 Unicode MS" panose="020B0604020202020204" pitchFamily="34" charset="-128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pPr algn="l"/>
              <a:t>‹#›</a:t>
            </a:fld>
            <a:endParaRPr lang="ru-RU" sz="1200" dirty="0">
              <a:solidFill>
                <a:srgbClr val="002B49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  <a:p>
            <a:r>
              <a:rPr lang="ru-RU"/>
              <a:t>Нажмите значок, чтобы добавить рисунок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Нажмите, чтобы отредактировать 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 Unicode MS" panose="020B0604020202020204" pitchFamily="34" charset="-128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pPr algn="l"/>
              <a:t>‹#›</a:t>
            </a:fld>
            <a:endParaRPr lang="ru-RU" sz="1200" dirty="0">
              <a:solidFill>
                <a:srgbClr val="002B49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53" r:id="rId2"/>
    <p:sldLayoutId id="2147483754" r:id="rId3"/>
    <p:sldLayoutId id="2147483755" r:id="rId4"/>
    <p:sldLayoutId id="2147483649" r:id="rId5"/>
    <p:sldLayoutId id="2147483673" r:id="rId6"/>
    <p:sldLayoutId id="2147483756" r:id="rId7"/>
    <p:sldLayoutId id="2147483752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ansomwaretracker.abuse.ch/" TargetMode="External"/><Relationship Id="rId3" Type="http://schemas.openxmlformats.org/officeDocument/2006/relationships/hyperlink" Target="http://www.spamhaus.org/" TargetMode="External"/><Relationship Id="rId7" Type="http://schemas.openxmlformats.org/officeDocument/2006/relationships/hyperlink" Target="http://www.malwarepatrol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hishtank.com/" TargetMode="External"/><Relationship Id="rId5" Type="http://schemas.openxmlformats.org/officeDocument/2006/relationships/hyperlink" Target="http://www.apwg.org/" TargetMode="External"/><Relationship Id="rId4" Type="http://schemas.openxmlformats.org/officeDocument/2006/relationships/hyperlink" Target="http://www.surbl.org/" TargetMode="External"/><Relationship Id="rId9" Type="http://schemas.openxmlformats.org/officeDocument/2006/relationships/hyperlink" Target="https://feodotracker.abuse.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4010" y="2766218"/>
            <a:ext cx="8026999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latin typeface="+mj-lt"/>
                <a:ea typeface="Arial Unicode MS" panose="020B0604020202020204" pitchFamily="34" charset="-128"/>
                <a:cs typeface="+mj-cs"/>
              </a:rPr>
              <a:t>Кто есть кто</a:t>
            </a:r>
            <a:br>
              <a:rPr lang="ru-RU" sz="3400" dirty="0">
                <a:latin typeface="+mj-lt"/>
                <a:ea typeface="Arial Unicode MS" panose="020B0604020202020204" pitchFamily="34" charset="-128"/>
                <a:cs typeface="+mj-cs"/>
              </a:rPr>
            </a:br>
            <a:r>
              <a:rPr lang="ru-RU" sz="2600" dirty="0">
                <a:latin typeface="+mj-lt"/>
                <a:ea typeface="Arial Unicode MS" panose="020B0604020202020204" pitchFamily="34" charset="-128"/>
                <a:cs typeface="+mj-cs"/>
              </a:rPr>
              <a:t>в безопасности </a:t>
            </a:r>
            <a:r>
              <a:rPr lang="en-US" sz="2600" dirty="0">
                <a:latin typeface="+mj-lt"/>
                <a:ea typeface="Arial Unicode MS" panose="020B0604020202020204" pitchFamily="34" charset="-128"/>
                <a:cs typeface="+mj-cs"/>
              </a:rPr>
              <a:t>DNS </a:t>
            </a:r>
            <a:endParaRPr lang="ru-RU" sz="2600" dirty="0">
              <a:latin typeface="+mj-lt"/>
              <a:ea typeface="Arial Unicode MS" panose="020B0604020202020204" pitchFamily="34" charset="-128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Михаил Анисимов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Декабрь 2021</a:t>
            </a:r>
          </a:p>
        </p:txBody>
      </p:sp>
    </p:spTree>
    <p:extLst>
      <p:ext uri="{BB962C8B-B14F-4D97-AF65-F5344CB8AC3E}">
        <p14:creationId xmlns:p14="http://schemas.microsoft.com/office/powerpoint/2010/main" val="286371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 txBox="1">
            <a:spLocks noGrp="1"/>
          </p:cNvSpPr>
          <p:nvPr>
            <p:ph type="title"/>
          </p:nvPr>
        </p:nvSpPr>
        <p:spPr>
          <a:xfrm>
            <a:off x="380837" y="53789"/>
            <a:ext cx="9069913" cy="88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ru-RU" dirty="0">
                <a:latin typeface="+mj-lt"/>
              </a:rPr>
              <a:t>Взаимодействуйте с ICANN – Спасибо за внимание! 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Готовы ответить на ваши вопросы</a:t>
            </a:r>
            <a:endParaRPr sz="2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33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Shape 328"/>
          <p:cNvCxnSpPr>
            <a:stCxn id="329" idx="0"/>
          </p:cNvCxnSpPr>
          <p:nvPr/>
        </p:nvCxnSpPr>
        <p:spPr>
          <a:xfrm rot="5400000" flipH="1">
            <a:off x="2753963" y="372917"/>
            <a:ext cx="644100" cy="3331800"/>
          </a:xfrm>
          <a:prstGeom prst="bentConnector2">
            <a:avLst/>
          </a:prstGeom>
          <a:noFill/>
          <a:ln w="19050" cap="flat" cmpd="sng">
            <a:solidFill>
              <a:srgbClr val="114E8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9" name="Shape 329"/>
          <p:cNvSpPr txBox="1"/>
          <p:nvPr/>
        </p:nvSpPr>
        <p:spPr>
          <a:xfrm>
            <a:off x="4623926" y="2360867"/>
            <a:ext cx="235974" cy="230832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2</a:t>
            </a:r>
            <a:endParaRPr lang="ru-RU"/>
          </a:p>
        </p:txBody>
      </p:sp>
      <p:cxnSp>
        <p:nvCxnSpPr>
          <p:cNvPr id="330" name="Shape 330"/>
          <p:cNvCxnSpPr>
            <a:stCxn id="331" idx="3"/>
          </p:cNvCxnSpPr>
          <p:nvPr/>
        </p:nvCxnSpPr>
        <p:spPr>
          <a:xfrm>
            <a:off x="1630818" y="2037171"/>
            <a:ext cx="2741100" cy="574500"/>
          </a:xfrm>
          <a:prstGeom prst="bentConnector3">
            <a:avLst>
              <a:gd name="adj1" fmla="val 9995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1" name="Shape 331"/>
          <p:cNvSpPr txBox="1"/>
          <p:nvPr/>
        </p:nvSpPr>
        <p:spPr>
          <a:xfrm>
            <a:off x="1394844" y="1921755"/>
            <a:ext cx="235974" cy="2308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3</a:t>
            </a:r>
            <a:endParaRPr lang="ru-RU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1784816" y="1458559"/>
            <a:ext cx="2434989" cy="18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Вопрос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www.example.com?</a:t>
            </a:r>
            <a:endParaRPr lang="ru-RU" dirty="0"/>
          </a:p>
        </p:txBody>
      </p:sp>
      <p:sp>
        <p:nvSpPr>
          <p:cNvPr id="333" name="Shape 333"/>
          <p:cNvSpPr txBox="1"/>
          <p:nvPr/>
        </p:nvSpPr>
        <p:spPr>
          <a:xfrm>
            <a:off x="2203777" y="1779011"/>
            <a:ext cx="7325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sym typeface="Arial"/>
              </a:rPr>
              <a:t>(подпись)</a:t>
            </a:r>
            <a:endParaRPr lang="ru-RU"/>
          </a:p>
        </p:txBody>
      </p:sp>
      <p:sp>
        <p:nvSpPr>
          <p:cNvPr id="334" name="Shape 334"/>
          <p:cNvSpPr txBox="1"/>
          <p:nvPr/>
        </p:nvSpPr>
        <p:spPr>
          <a:xfrm>
            <a:off x="1719670" y="2088653"/>
            <a:ext cx="2227470" cy="4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Ответ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DNS-</a:t>
            </a: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сервер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 .com</a:t>
            </a:r>
            <a:endParaRPr lang="ru-RU" dirty="0"/>
          </a:p>
        </p:txBody>
      </p:sp>
      <p:sp>
        <p:nvSpPr>
          <p:cNvPr id="335" name="Shape 335"/>
          <p:cNvSpPr txBox="1"/>
          <p:nvPr/>
        </p:nvSpPr>
        <p:spPr>
          <a:xfrm>
            <a:off x="322013" y="1151438"/>
            <a:ext cx="2088678" cy="4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accent2"/>
                </a:solidFill>
                <a:latin typeface="Arial"/>
                <a:sym typeface="Arial"/>
              </a:rPr>
              <a:t>Корневой</a:t>
            </a:r>
            <a:r>
              <a:rPr lang="en-US" sz="1400" b="1" dirty="0">
                <a:solidFill>
                  <a:schemeClr val="accent2"/>
                </a:solidFill>
                <a:latin typeface="Arial"/>
                <a:sym typeface="Arial"/>
              </a:rPr>
              <a:t> DNS-</a:t>
            </a:r>
            <a:r>
              <a:rPr lang="en-US" sz="1400" b="1" dirty="0" err="1">
                <a:solidFill>
                  <a:schemeClr val="accent2"/>
                </a:solidFill>
                <a:latin typeface="Arial"/>
                <a:sym typeface="Arial"/>
              </a:rPr>
              <a:t>сервер</a:t>
            </a:r>
            <a:endParaRPr lang="ru-RU" dirty="0"/>
          </a:p>
        </p:txBody>
      </p:sp>
      <p:sp>
        <p:nvSpPr>
          <p:cNvPr id="336" name="Shape 336"/>
          <p:cNvSpPr txBox="1"/>
          <p:nvPr/>
        </p:nvSpPr>
        <p:spPr>
          <a:xfrm>
            <a:off x="2909385" y="2678450"/>
            <a:ext cx="3344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Arial"/>
                <a:sym typeface="Arial"/>
              </a:rPr>
              <a:t>Рекурсивный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sym typeface="Arial"/>
              </a:rPr>
              <a:t>DNS-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sym typeface="Arial"/>
              </a:rPr>
              <a:t>сервер</a:t>
            </a:r>
            <a:endParaRPr lang="ru-RU" dirty="0"/>
          </a:p>
        </p:txBody>
      </p:sp>
      <p:cxnSp>
        <p:nvCxnSpPr>
          <p:cNvPr id="337" name="Shape 337"/>
          <p:cNvCxnSpPr>
            <a:stCxn id="338" idx="1"/>
          </p:cNvCxnSpPr>
          <p:nvPr/>
        </p:nvCxnSpPr>
        <p:spPr>
          <a:xfrm flipH="1">
            <a:off x="4982729" y="3441887"/>
            <a:ext cx="1872600" cy="6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8" name="Shape 338"/>
          <p:cNvSpPr txBox="1"/>
          <p:nvPr/>
        </p:nvSpPr>
        <p:spPr>
          <a:xfrm>
            <a:off x="6855329" y="3326471"/>
            <a:ext cx="235974" cy="2308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1</a:t>
            </a:r>
            <a:endParaRPr lang="ru-RU"/>
          </a:p>
        </p:txBody>
      </p:sp>
      <p:sp>
        <p:nvSpPr>
          <p:cNvPr id="339" name="Shape 339"/>
          <p:cNvSpPr txBox="1"/>
          <p:nvPr/>
        </p:nvSpPr>
        <p:spPr>
          <a:xfrm>
            <a:off x="4975862" y="3170133"/>
            <a:ext cx="2016804" cy="19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Вопрос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www.example.com?</a:t>
            </a:r>
            <a:endParaRPr lang="ru-RU" dirty="0"/>
          </a:p>
        </p:txBody>
      </p:sp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B3458"/>
                </a:solidFill>
                <a:latin typeface="+mj-lt"/>
                <a:sym typeface="Arial"/>
              </a:rPr>
              <a:t>Экосистема </a:t>
            </a:r>
            <a:r>
              <a:rPr lang="en-US" sz="2800" b="1" i="0" u="none" strike="noStrike" cap="none" dirty="0">
                <a:solidFill>
                  <a:srgbClr val="0B3458"/>
                </a:solidFill>
                <a:latin typeface="+mj-lt"/>
                <a:sym typeface="Arial"/>
              </a:rPr>
              <a:t>DNS</a:t>
            </a:r>
            <a:endParaRPr lang="ru-RU" dirty="0">
              <a:latin typeface="+mj-lt"/>
            </a:endParaRPr>
          </a:p>
        </p:txBody>
      </p:sp>
      <p:cxnSp>
        <p:nvCxnSpPr>
          <p:cNvPr id="346" name="Shape 346"/>
          <p:cNvCxnSpPr>
            <a:stCxn id="347" idx="1"/>
          </p:cNvCxnSpPr>
          <p:nvPr/>
        </p:nvCxnSpPr>
        <p:spPr>
          <a:xfrm flipH="1">
            <a:off x="1410172" y="3444060"/>
            <a:ext cx="24345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7" name="Shape 347"/>
          <p:cNvSpPr txBox="1"/>
          <p:nvPr/>
        </p:nvSpPr>
        <p:spPr>
          <a:xfrm>
            <a:off x="3844672" y="3328644"/>
            <a:ext cx="235974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4</a:t>
            </a:r>
            <a:endParaRPr lang="ru-RU"/>
          </a:p>
        </p:txBody>
      </p:sp>
      <p:cxnSp>
        <p:nvCxnSpPr>
          <p:cNvPr id="348" name="Shape 348"/>
          <p:cNvCxnSpPr/>
          <p:nvPr/>
        </p:nvCxnSpPr>
        <p:spPr>
          <a:xfrm>
            <a:off x="1620893" y="3770785"/>
            <a:ext cx="2459700" cy="6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9" name="Shape 349"/>
          <p:cNvSpPr txBox="1"/>
          <p:nvPr/>
        </p:nvSpPr>
        <p:spPr>
          <a:xfrm>
            <a:off x="1394844" y="3661858"/>
            <a:ext cx="235974" cy="2308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5</a:t>
            </a:r>
            <a:endParaRPr lang="ru-RU"/>
          </a:p>
        </p:txBody>
      </p:sp>
      <p:sp>
        <p:nvSpPr>
          <p:cNvPr id="350" name="Shape 350"/>
          <p:cNvSpPr txBox="1"/>
          <p:nvPr/>
        </p:nvSpPr>
        <p:spPr>
          <a:xfrm>
            <a:off x="1620893" y="3170133"/>
            <a:ext cx="2088905" cy="15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Вопрос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www.example.com?</a:t>
            </a:r>
            <a:endParaRPr lang="ru-RU" dirty="0"/>
          </a:p>
        </p:txBody>
      </p:sp>
      <p:sp>
        <p:nvSpPr>
          <p:cNvPr id="351" name="Shape 351"/>
          <p:cNvSpPr txBox="1"/>
          <p:nvPr/>
        </p:nvSpPr>
        <p:spPr>
          <a:xfrm>
            <a:off x="2203777" y="3504122"/>
            <a:ext cx="7325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sym typeface="Arial"/>
              </a:rPr>
              <a:t>(подпись)</a:t>
            </a:r>
            <a:endParaRPr lang="ru-RU"/>
          </a:p>
        </p:txBody>
      </p:sp>
      <p:sp>
        <p:nvSpPr>
          <p:cNvPr id="352" name="Shape 352"/>
          <p:cNvSpPr txBox="1"/>
          <p:nvPr/>
        </p:nvSpPr>
        <p:spPr>
          <a:xfrm>
            <a:off x="1430327" y="3917298"/>
            <a:ext cx="2587795" cy="19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Ответ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DNS-</a:t>
            </a: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сервер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 example.com</a:t>
            </a:r>
            <a:endParaRPr lang="ru-RU" dirty="0"/>
          </a:p>
        </p:txBody>
      </p:sp>
      <p:sp>
        <p:nvSpPr>
          <p:cNvPr id="353" name="Shape 353"/>
          <p:cNvSpPr txBox="1"/>
          <p:nvPr/>
        </p:nvSpPr>
        <p:spPr>
          <a:xfrm>
            <a:off x="322013" y="2863012"/>
            <a:ext cx="15661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sym typeface="Arial"/>
              </a:rPr>
              <a:t>DNS-сервер .com</a:t>
            </a:r>
            <a:endParaRPr lang="ru-RU"/>
          </a:p>
        </p:txBody>
      </p:sp>
      <p:sp>
        <p:nvSpPr>
          <p:cNvPr id="354" name="Shape 354"/>
          <p:cNvSpPr txBox="1"/>
          <p:nvPr/>
        </p:nvSpPr>
        <p:spPr>
          <a:xfrm>
            <a:off x="322013" y="4510712"/>
            <a:ext cx="228267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B98E7"/>
                </a:solidFill>
                <a:latin typeface="Arial"/>
                <a:sym typeface="Arial"/>
              </a:rPr>
              <a:t>DNS-сервер example.com</a:t>
            </a:r>
            <a:endParaRPr lang="ru-RU"/>
          </a:p>
        </p:txBody>
      </p:sp>
      <p:cxnSp>
        <p:nvCxnSpPr>
          <p:cNvPr id="355" name="Shape 355"/>
          <p:cNvCxnSpPr>
            <a:stCxn id="356" idx="2"/>
          </p:cNvCxnSpPr>
          <p:nvPr/>
        </p:nvCxnSpPr>
        <p:spPr>
          <a:xfrm rot="5400000">
            <a:off x="2390492" y="3199540"/>
            <a:ext cx="951600" cy="2943000"/>
          </a:xfrm>
          <a:prstGeom prst="bentConnector2">
            <a:avLst/>
          </a:prstGeom>
          <a:noFill/>
          <a:ln w="19050" cap="flat" cmpd="sng">
            <a:solidFill>
              <a:srgbClr val="2B98E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4219805" y="3964408"/>
            <a:ext cx="235974" cy="230832"/>
          </a:xfrm>
          <a:prstGeom prst="rect">
            <a:avLst/>
          </a:prstGeom>
          <a:solidFill>
            <a:srgbClr val="2B98E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6</a:t>
            </a:r>
            <a:endParaRPr lang="ru-RU"/>
          </a:p>
        </p:txBody>
      </p:sp>
      <p:cxnSp>
        <p:nvCxnSpPr>
          <p:cNvPr id="357" name="Shape 357"/>
          <p:cNvCxnSpPr>
            <a:stCxn id="358" idx="3"/>
          </p:cNvCxnSpPr>
          <p:nvPr/>
        </p:nvCxnSpPr>
        <p:spPr>
          <a:xfrm rot="10800000" flipH="1">
            <a:off x="1630818" y="3991139"/>
            <a:ext cx="3111000" cy="1465200"/>
          </a:xfrm>
          <a:prstGeom prst="bentConnector3">
            <a:avLst>
              <a:gd name="adj1" fmla="val 100048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1394844" y="5340923"/>
            <a:ext cx="235974" cy="2308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7</a:t>
            </a:r>
            <a:endParaRPr lang="ru-RU"/>
          </a:p>
        </p:txBody>
      </p:sp>
      <p:sp>
        <p:nvSpPr>
          <p:cNvPr id="359" name="Shape 359"/>
          <p:cNvSpPr txBox="1"/>
          <p:nvPr/>
        </p:nvSpPr>
        <p:spPr>
          <a:xfrm>
            <a:off x="1784816" y="4877728"/>
            <a:ext cx="2059856" cy="16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Вопрос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www.example.com?</a:t>
            </a:r>
            <a:endParaRPr lang="ru-RU" dirty="0"/>
          </a:p>
        </p:txBody>
      </p:sp>
      <p:sp>
        <p:nvSpPr>
          <p:cNvPr id="360" name="Shape 360"/>
          <p:cNvSpPr txBox="1"/>
          <p:nvPr/>
        </p:nvSpPr>
        <p:spPr>
          <a:xfrm>
            <a:off x="2203777" y="5198179"/>
            <a:ext cx="7325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sym typeface="Arial"/>
              </a:rPr>
              <a:t>(подпись)</a:t>
            </a:r>
            <a:endParaRPr lang="ru-RU"/>
          </a:p>
        </p:txBody>
      </p:sp>
      <p:sp>
        <p:nvSpPr>
          <p:cNvPr id="361" name="Shape 361"/>
          <p:cNvSpPr txBox="1"/>
          <p:nvPr/>
        </p:nvSpPr>
        <p:spPr>
          <a:xfrm>
            <a:off x="1985768" y="5507821"/>
            <a:ext cx="1961372" cy="21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Ответ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93.184.216.34</a:t>
            </a: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Shape 362"/>
          <p:cNvCxnSpPr/>
          <p:nvPr/>
        </p:nvCxnSpPr>
        <p:spPr>
          <a:xfrm>
            <a:off x="5208901" y="3781022"/>
            <a:ext cx="1982100" cy="6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363" name="Shape 363"/>
          <p:cNvSpPr txBox="1"/>
          <p:nvPr/>
        </p:nvSpPr>
        <p:spPr>
          <a:xfrm>
            <a:off x="4982852" y="3661858"/>
            <a:ext cx="235974" cy="2308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sym typeface="Arial"/>
              </a:rPr>
              <a:t>8</a:t>
            </a:r>
            <a:endParaRPr lang="ru-RU"/>
          </a:p>
        </p:txBody>
      </p:sp>
      <p:sp>
        <p:nvSpPr>
          <p:cNvPr id="364" name="Shape 364"/>
          <p:cNvSpPr txBox="1"/>
          <p:nvPr/>
        </p:nvSpPr>
        <p:spPr>
          <a:xfrm>
            <a:off x="5371666" y="3917299"/>
            <a:ext cx="1782702" cy="2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Ответ</a:t>
            </a: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: 93.184.216.34</a:t>
            </a:r>
            <a:endParaRPr lang="ru-RU" dirty="0"/>
          </a:p>
        </p:txBody>
      </p:sp>
      <p:sp>
        <p:nvSpPr>
          <p:cNvPr id="365" name="Shape 365"/>
          <p:cNvSpPr txBox="1"/>
          <p:nvPr/>
        </p:nvSpPr>
        <p:spPr>
          <a:xfrm>
            <a:off x="6748906" y="1368639"/>
            <a:ext cx="15963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chemeClr val="hlink"/>
                </a:solidFill>
                <a:latin typeface="Arial"/>
                <a:sym typeface="Arial"/>
                <a:hlinkClick r:id="rId3"/>
              </a:rPr>
              <a:t>www.example.com</a:t>
            </a:r>
            <a:endParaRPr lang="ru-RU"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sym typeface="Arial"/>
              </a:rPr>
              <a:t>Веб-сервер</a:t>
            </a:r>
            <a:endParaRPr lang="ru-RU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sym typeface="Arial"/>
              </a:rPr>
              <a:t>93.184.216.34</a:t>
            </a:r>
            <a:endParaRPr lang="ru-RU"/>
          </a:p>
        </p:txBody>
      </p:sp>
      <p:sp>
        <p:nvSpPr>
          <p:cNvPr id="367" name="Shape 367"/>
          <p:cNvSpPr txBox="1"/>
          <p:nvPr/>
        </p:nvSpPr>
        <p:spPr>
          <a:xfrm>
            <a:off x="8121188" y="2507278"/>
            <a:ext cx="689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sym typeface="Arial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Arial"/>
                <a:sym typeface="Arial"/>
              </a:rPr>
              <a:t>-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sym typeface="Arial"/>
              </a:rPr>
              <a:t>о</a:t>
            </a:r>
            <a:r>
              <a:rPr lang="en-US" sz="1200" dirty="0" err="1">
                <a:solidFill>
                  <a:schemeClr val="dk1"/>
                </a:solidFill>
                <a:latin typeface="Arial"/>
                <a:sym typeface="Arial"/>
              </a:rPr>
              <a:t>твет</a:t>
            </a:r>
            <a:endParaRPr lang="ru-RU" dirty="0"/>
          </a:p>
        </p:txBody>
      </p:sp>
      <p:grpSp>
        <p:nvGrpSpPr>
          <p:cNvPr id="368" name="Shape 368"/>
          <p:cNvGrpSpPr/>
          <p:nvPr/>
        </p:nvGrpSpPr>
        <p:grpSpPr>
          <a:xfrm>
            <a:off x="6355589" y="2491715"/>
            <a:ext cx="1066013" cy="510135"/>
            <a:chOff x="6260560" y="2785458"/>
            <a:chExt cx="1066013" cy="510135"/>
          </a:xfrm>
        </p:grpSpPr>
        <p:cxnSp>
          <p:nvCxnSpPr>
            <p:cNvPr id="369" name="Shape 369"/>
            <p:cNvCxnSpPr/>
            <p:nvPr/>
          </p:nvCxnSpPr>
          <p:spPr>
            <a:xfrm rot="10800000">
              <a:off x="7208586" y="2785458"/>
              <a:ext cx="0" cy="510135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70" name="Shape 370"/>
            <p:cNvSpPr txBox="1"/>
            <p:nvPr/>
          </p:nvSpPr>
          <p:spPr>
            <a:xfrm>
              <a:off x="6260560" y="2801021"/>
              <a:ext cx="5706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Arial"/>
                  <a:sym typeface="Arial"/>
                </a:rPr>
                <a:t>HTTP</a:t>
              </a:r>
              <a:r>
                <a:rPr lang="ru-RU" sz="1200" dirty="0">
                  <a:solidFill>
                    <a:schemeClr val="dk1"/>
                  </a:solidFill>
                  <a:latin typeface="Arial"/>
                  <a:sym typeface="Arial"/>
                </a:rPr>
                <a:t>-</a:t>
              </a:r>
              <a:endParaRPr lang="ru-RU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</a:rPr>
                <a:t>з</a:t>
              </a:r>
              <a:r>
                <a:rPr lang="en-US" sz="1200" dirty="0" err="1">
                  <a:solidFill>
                    <a:schemeClr val="dk1"/>
                  </a:solidFill>
                  <a:latin typeface="Arial"/>
                  <a:sym typeface="Arial"/>
                </a:rPr>
                <a:t>апрос</a:t>
              </a:r>
              <a:endParaRPr lang="ru-RU" dirty="0"/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7090599" y="2912820"/>
              <a:ext cx="235974" cy="230832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sym typeface="Arial"/>
                </a:rPr>
                <a:t>9</a:t>
              </a:r>
              <a:endParaRPr lang="ru-RU"/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7645123" y="2507278"/>
            <a:ext cx="235974" cy="494572"/>
            <a:chOff x="7724262" y="2801021"/>
            <a:chExt cx="235974" cy="494572"/>
          </a:xfrm>
        </p:grpSpPr>
        <p:cxnSp>
          <p:nvCxnSpPr>
            <p:cNvPr id="373" name="Shape 373"/>
            <p:cNvCxnSpPr/>
            <p:nvPr/>
          </p:nvCxnSpPr>
          <p:spPr>
            <a:xfrm>
              <a:off x="7838304" y="2801021"/>
              <a:ext cx="0" cy="494572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74" name="Shape 374"/>
            <p:cNvSpPr txBox="1"/>
            <p:nvPr/>
          </p:nvSpPr>
          <p:spPr>
            <a:xfrm>
              <a:off x="7724262" y="2912820"/>
              <a:ext cx="235974" cy="230832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sym typeface="Arial"/>
                </a:rPr>
                <a:t>10</a:t>
              </a:r>
              <a:endParaRPr lang="ru-RU"/>
            </a:p>
          </p:txBody>
        </p:sp>
      </p:grpSp>
      <p:sp>
        <p:nvSpPr>
          <p:cNvPr id="376" name="Shape 376"/>
          <p:cNvSpPr txBox="1"/>
          <p:nvPr/>
        </p:nvSpPr>
        <p:spPr>
          <a:xfrm>
            <a:off x="6446287" y="4317208"/>
            <a:ext cx="22015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Arial"/>
                <a:sym typeface="Arial"/>
              </a:rPr>
              <a:t>Интернет-пользователь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sym typeface="Arial"/>
              </a:rPr>
              <a:t>(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sym typeface="Arial"/>
              </a:rPr>
              <a:t>клиент</a:t>
            </a:r>
            <a:r>
              <a:rPr lang="en-US" sz="1400" b="1" dirty="0">
                <a:solidFill>
                  <a:schemeClr val="dk1"/>
                </a:solidFill>
                <a:latin typeface="Arial"/>
                <a:sym typeface="Arial"/>
              </a:rPr>
              <a:t>)</a:t>
            </a:r>
            <a:endParaRPr lang="ru-RU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38BC8A-23E2-493D-B839-62F2F1E74D2B}"/>
              </a:ext>
            </a:extLst>
          </p:cNvPr>
          <p:cNvGrpSpPr/>
          <p:nvPr/>
        </p:nvGrpSpPr>
        <p:grpSpPr>
          <a:xfrm>
            <a:off x="4230688" y="3116263"/>
            <a:ext cx="730400" cy="723900"/>
            <a:chOff x="4230688" y="3116263"/>
            <a:chExt cx="730400" cy="7239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DC22A2-480E-4805-BE0C-76FFE03ABC0B}"/>
                </a:ext>
              </a:extLst>
            </p:cNvPr>
            <p:cNvSpPr/>
            <p:nvPr/>
          </p:nvSpPr>
          <p:spPr>
            <a:xfrm>
              <a:off x="4654550" y="3140075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14">
              <a:extLst>
                <a:ext uri="{FF2B5EF4-FFF2-40B4-BE49-F238E27FC236}">
                  <a16:creationId xmlns:a16="http://schemas.microsoft.com/office/drawing/2014/main" id="{523B4DFC-3C6B-4528-996F-F6612D96DB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0688" y="3182938"/>
              <a:ext cx="657225" cy="657225"/>
              <a:chOff x="2665" y="2005"/>
              <a:chExt cx="414" cy="414"/>
            </a:xfrm>
          </p:grpSpPr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6B869098-C4E0-439B-A432-26C989713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2005"/>
                <a:ext cx="414" cy="101"/>
              </a:xfrm>
              <a:custGeom>
                <a:avLst/>
                <a:gdLst>
                  <a:gd name="T0" fmla="*/ 20 w 107"/>
                  <a:gd name="T1" fmla="*/ 0 h 26"/>
                  <a:gd name="T2" fmla="*/ 20 w 107"/>
                  <a:gd name="T3" fmla="*/ 0 h 26"/>
                  <a:gd name="T4" fmla="*/ 0 w 107"/>
                  <a:gd name="T5" fmla="*/ 26 h 26"/>
                  <a:gd name="T6" fmla="*/ 107 w 107"/>
                  <a:gd name="T7" fmla="*/ 26 h 26"/>
                  <a:gd name="T8" fmla="*/ 87 w 107"/>
                  <a:gd name="T9" fmla="*/ 0 h 26"/>
                  <a:gd name="T10" fmla="*/ 20 w 10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26">
                    <a:moveTo>
                      <a:pt x="20" y="0"/>
                    </a:moveTo>
                    <a:lnTo>
                      <a:pt x="20" y="0"/>
                    </a:lnTo>
                    <a:lnTo>
                      <a:pt x="0" y="26"/>
                    </a:lnTo>
                    <a:lnTo>
                      <a:pt x="107" y="26"/>
                    </a:lnTo>
                    <a:lnTo>
                      <a:pt x="8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E3B69E92-A3AC-4F4D-A486-0AA082171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5" y="2129"/>
                <a:ext cx="414" cy="81"/>
              </a:xfrm>
              <a:custGeom>
                <a:avLst/>
                <a:gdLst>
                  <a:gd name="T0" fmla="*/ 0 w 107"/>
                  <a:gd name="T1" fmla="*/ 21 h 21"/>
                  <a:gd name="T2" fmla="*/ 0 w 107"/>
                  <a:gd name="T3" fmla="*/ 21 h 21"/>
                  <a:gd name="T4" fmla="*/ 107 w 107"/>
                  <a:gd name="T5" fmla="*/ 21 h 21"/>
                  <a:gd name="T6" fmla="*/ 107 w 107"/>
                  <a:gd name="T7" fmla="*/ 0 h 21"/>
                  <a:gd name="T8" fmla="*/ 0 w 107"/>
                  <a:gd name="T9" fmla="*/ 0 h 21"/>
                  <a:gd name="T10" fmla="*/ 0 w 107"/>
                  <a:gd name="T11" fmla="*/ 21 h 21"/>
                  <a:gd name="T12" fmla="*/ 94 w 107"/>
                  <a:gd name="T13" fmla="*/ 7 h 21"/>
                  <a:gd name="T14" fmla="*/ 94 w 107"/>
                  <a:gd name="T15" fmla="*/ 7 h 21"/>
                  <a:gd name="T16" fmla="*/ 101 w 107"/>
                  <a:gd name="T17" fmla="*/ 7 h 21"/>
                  <a:gd name="T18" fmla="*/ 101 w 107"/>
                  <a:gd name="T19" fmla="*/ 14 h 21"/>
                  <a:gd name="T20" fmla="*/ 94 w 107"/>
                  <a:gd name="T21" fmla="*/ 14 h 21"/>
                  <a:gd name="T22" fmla="*/ 94 w 107"/>
                  <a:gd name="T2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1">
                    <a:moveTo>
                      <a:pt x="0" y="21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  <a:moveTo>
                      <a:pt x="94" y="7"/>
                    </a:moveTo>
                    <a:lnTo>
                      <a:pt x="94" y="7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94" y="14"/>
                    </a:ln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7">
                <a:extLst>
                  <a:ext uri="{FF2B5EF4-FFF2-40B4-BE49-F238E27FC236}">
                    <a16:creationId xmlns:a16="http://schemas.microsoft.com/office/drawing/2014/main" id="{2CFD55A7-9752-4253-B551-5477B3B76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5" y="2234"/>
                <a:ext cx="414" cy="81"/>
              </a:xfrm>
              <a:custGeom>
                <a:avLst/>
                <a:gdLst>
                  <a:gd name="T0" fmla="*/ 0 w 107"/>
                  <a:gd name="T1" fmla="*/ 21 h 21"/>
                  <a:gd name="T2" fmla="*/ 0 w 107"/>
                  <a:gd name="T3" fmla="*/ 21 h 21"/>
                  <a:gd name="T4" fmla="*/ 107 w 107"/>
                  <a:gd name="T5" fmla="*/ 21 h 21"/>
                  <a:gd name="T6" fmla="*/ 107 w 107"/>
                  <a:gd name="T7" fmla="*/ 0 h 21"/>
                  <a:gd name="T8" fmla="*/ 0 w 107"/>
                  <a:gd name="T9" fmla="*/ 0 h 21"/>
                  <a:gd name="T10" fmla="*/ 0 w 107"/>
                  <a:gd name="T11" fmla="*/ 21 h 21"/>
                  <a:gd name="T12" fmla="*/ 94 w 107"/>
                  <a:gd name="T13" fmla="*/ 7 h 21"/>
                  <a:gd name="T14" fmla="*/ 94 w 107"/>
                  <a:gd name="T15" fmla="*/ 7 h 21"/>
                  <a:gd name="T16" fmla="*/ 101 w 107"/>
                  <a:gd name="T17" fmla="*/ 7 h 21"/>
                  <a:gd name="T18" fmla="*/ 101 w 107"/>
                  <a:gd name="T19" fmla="*/ 14 h 21"/>
                  <a:gd name="T20" fmla="*/ 94 w 107"/>
                  <a:gd name="T21" fmla="*/ 14 h 21"/>
                  <a:gd name="T22" fmla="*/ 94 w 107"/>
                  <a:gd name="T2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1">
                    <a:moveTo>
                      <a:pt x="0" y="21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  <a:moveTo>
                      <a:pt x="94" y="7"/>
                    </a:moveTo>
                    <a:lnTo>
                      <a:pt x="94" y="7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94" y="14"/>
                    </a:ln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4F259078-12CA-435A-A65F-37BEE48A19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5" y="2338"/>
                <a:ext cx="414" cy="81"/>
              </a:xfrm>
              <a:custGeom>
                <a:avLst/>
                <a:gdLst>
                  <a:gd name="T0" fmla="*/ 0 w 107"/>
                  <a:gd name="T1" fmla="*/ 21 h 21"/>
                  <a:gd name="T2" fmla="*/ 0 w 107"/>
                  <a:gd name="T3" fmla="*/ 21 h 21"/>
                  <a:gd name="T4" fmla="*/ 107 w 107"/>
                  <a:gd name="T5" fmla="*/ 21 h 21"/>
                  <a:gd name="T6" fmla="*/ 107 w 107"/>
                  <a:gd name="T7" fmla="*/ 0 h 21"/>
                  <a:gd name="T8" fmla="*/ 0 w 107"/>
                  <a:gd name="T9" fmla="*/ 0 h 21"/>
                  <a:gd name="T10" fmla="*/ 0 w 107"/>
                  <a:gd name="T11" fmla="*/ 21 h 21"/>
                  <a:gd name="T12" fmla="*/ 94 w 107"/>
                  <a:gd name="T13" fmla="*/ 7 h 21"/>
                  <a:gd name="T14" fmla="*/ 94 w 107"/>
                  <a:gd name="T15" fmla="*/ 7 h 21"/>
                  <a:gd name="T16" fmla="*/ 101 w 107"/>
                  <a:gd name="T17" fmla="*/ 7 h 21"/>
                  <a:gd name="T18" fmla="*/ 101 w 107"/>
                  <a:gd name="T19" fmla="*/ 14 h 21"/>
                  <a:gd name="T20" fmla="*/ 94 w 107"/>
                  <a:gd name="T21" fmla="*/ 14 h 21"/>
                  <a:gd name="T22" fmla="*/ 94 w 107"/>
                  <a:gd name="T2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1">
                    <a:moveTo>
                      <a:pt x="0" y="21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  <a:moveTo>
                      <a:pt x="94" y="7"/>
                    </a:moveTo>
                    <a:lnTo>
                      <a:pt x="94" y="7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94" y="14"/>
                    </a:ln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21">
              <a:extLst>
                <a:ext uri="{FF2B5EF4-FFF2-40B4-BE49-F238E27FC236}">
                  <a16:creationId xmlns:a16="http://schemas.microsoft.com/office/drawing/2014/main" id="{40350F9B-8FC9-44BD-8D96-1B80B73CAC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19788" y="3116263"/>
              <a:ext cx="241300" cy="209550"/>
              <a:chOff x="3131" y="1917"/>
              <a:chExt cx="152" cy="132"/>
            </a:xfrm>
          </p:grpSpPr>
          <p:sp>
            <p:nvSpPr>
              <p:cNvPr id="57" name="AutoShape 20">
                <a:extLst>
                  <a:ext uri="{FF2B5EF4-FFF2-40B4-BE49-F238E27FC236}">
                    <a16:creationId xmlns:a16="http://schemas.microsoft.com/office/drawing/2014/main" id="{DE381035-907A-4126-8B1A-3CC486345F2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31" y="1917"/>
                <a:ext cx="15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C913ADCC-349A-4E47-94E9-83D580753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" y="1914"/>
                <a:ext cx="182" cy="152"/>
              </a:xfrm>
              <a:custGeom>
                <a:avLst/>
                <a:gdLst>
                  <a:gd name="T0" fmla="*/ 90 w 102"/>
                  <a:gd name="T1" fmla="*/ 20 h 88"/>
                  <a:gd name="T2" fmla="*/ 90 w 102"/>
                  <a:gd name="T3" fmla="*/ 20 h 88"/>
                  <a:gd name="T4" fmla="*/ 51 w 102"/>
                  <a:gd name="T5" fmla="*/ 59 h 88"/>
                  <a:gd name="T6" fmla="*/ 48 w 102"/>
                  <a:gd name="T7" fmla="*/ 60 h 88"/>
                  <a:gd name="T8" fmla="*/ 45 w 102"/>
                  <a:gd name="T9" fmla="*/ 59 h 88"/>
                  <a:gd name="T10" fmla="*/ 27 w 102"/>
                  <a:gd name="T11" fmla="*/ 41 h 88"/>
                  <a:gd name="T12" fmla="*/ 27 w 102"/>
                  <a:gd name="T13" fmla="*/ 35 h 88"/>
                  <a:gd name="T14" fmla="*/ 31 w 102"/>
                  <a:gd name="T15" fmla="*/ 32 h 88"/>
                  <a:gd name="T16" fmla="*/ 37 w 102"/>
                  <a:gd name="T17" fmla="*/ 32 h 88"/>
                  <a:gd name="T18" fmla="*/ 48 w 102"/>
                  <a:gd name="T19" fmla="*/ 43 h 88"/>
                  <a:gd name="T20" fmla="*/ 80 w 102"/>
                  <a:gd name="T21" fmla="*/ 11 h 88"/>
                  <a:gd name="T22" fmla="*/ 83 w 102"/>
                  <a:gd name="T23" fmla="*/ 10 h 88"/>
                  <a:gd name="T24" fmla="*/ 86 w 102"/>
                  <a:gd name="T25" fmla="*/ 11 h 88"/>
                  <a:gd name="T26" fmla="*/ 90 w 102"/>
                  <a:gd name="T27" fmla="*/ 14 h 88"/>
                  <a:gd name="T28" fmla="*/ 90 w 102"/>
                  <a:gd name="T29" fmla="*/ 20 h 88"/>
                  <a:gd name="T30" fmla="*/ 102 w 102"/>
                  <a:gd name="T31" fmla="*/ 18 h 88"/>
                  <a:gd name="T32" fmla="*/ 102 w 102"/>
                  <a:gd name="T33" fmla="*/ 18 h 88"/>
                  <a:gd name="T34" fmla="*/ 99 w 102"/>
                  <a:gd name="T35" fmla="*/ 10 h 88"/>
                  <a:gd name="T36" fmla="*/ 91 w 102"/>
                  <a:gd name="T37" fmla="*/ 2 h 88"/>
                  <a:gd name="T38" fmla="*/ 83 w 102"/>
                  <a:gd name="T39" fmla="*/ 0 h 88"/>
                  <a:gd name="T40" fmla="*/ 75 w 102"/>
                  <a:gd name="T41" fmla="*/ 2 h 88"/>
                  <a:gd name="T42" fmla="*/ 63 w 102"/>
                  <a:gd name="T43" fmla="*/ 15 h 88"/>
                  <a:gd name="T44" fmla="*/ 40 w 102"/>
                  <a:gd name="T45" fmla="*/ 7 h 88"/>
                  <a:gd name="T46" fmla="*/ 0 w 102"/>
                  <a:gd name="T47" fmla="*/ 47 h 88"/>
                  <a:gd name="T48" fmla="*/ 40 w 102"/>
                  <a:gd name="T49" fmla="*/ 88 h 88"/>
                  <a:gd name="T50" fmla="*/ 80 w 102"/>
                  <a:gd name="T51" fmla="*/ 47 h 88"/>
                  <a:gd name="T52" fmla="*/ 80 w 102"/>
                  <a:gd name="T53" fmla="*/ 45 h 88"/>
                  <a:gd name="T54" fmla="*/ 99 w 102"/>
                  <a:gd name="T55" fmla="*/ 26 h 88"/>
                  <a:gd name="T56" fmla="*/ 102 w 102"/>
                  <a:gd name="T57" fmla="*/ 1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88">
                    <a:moveTo>
                      <a:pt x="90" y="20"/>
                    </a:moveTo>
                    <a:lnTo>
                      <a:pt x="90" y="20"/>
                    </a:lnTo>
                    <a:lnTo>
                      <a:pt x="51" y="59"/>
                    </a:lnTo>
                    <a:cubicBezTo>
                      <a:pt x="50" y="60"/>
                      <a:pt x="49" y="60"/>
                      <a:pt x="48" y="60"/>
                    </a:cubicBezTo>
                    <a:cubicBezTo>
                      <a:pt x="47" y="60"/>
                      <a:pt x="46" y="60"/>
                      <a:pt x="45" y="59"/>
                    </a:cubicBezTo>
                    <a:lnTo>
                      <a:pt x="27" y="41"/>
                    </a:lnTo>
                    <a:cubicBezTo>
                      <a:pt x="26" y="39"/>
                      <a:pt x="26" y="37"/>
                      <a:pt x="27" y="35"/>
                    </a:cubicBezTo>
                    <a:lnTo>
                      <a:pt x="31" y="32"/>
                    </a:lnTo>
                    <a:cubicBezTo>
                      <a:pt x="32" y="30"/>
                      <a:pt x="35" y="30"/>
                      <a:pt x="37" y="32"/>
                    </a:cubicBezTo>
                    <a:lnTo>
                      <a:pt x="48" y="43"/>
                    </a:lnTo>
                    <a:lnTo>
                      <a:pt x="80" y="11"/>
                    </a:lnTo>
                    <a:cubicBezTo>
                      <a:pt x="81" y="10"/>
                      <a:pt x="82" y="10"/>
                      <a:pt x="83" y="10"/>
                    </a:cubicBezTo>
                    <a:cubicBezTo>
                      <a:pt x="85" y="10"/>
                      <a:pt x="86" y="10"/>
                      <a:pt x="86" y="11"/>
                    </a:cubicBezTo>
                    <a:lnTo>
                      <a:pt x="90" y="14"/>
                    </a:lnTo>
                    <a:cubicBezTo>
                      <a:pt x="92" y="16"/>
                      <a:pt x="92" y="19"/>
                      <a:pt x="90" y="20"/>
                    </a:cubicBezTo>
                    <a:close/>
                    <a:moveTo>
                      <a:pt x="102" y="18"/>
                    </a:moveTo>
                    <a:lnTo>
                      <a:pt x="102" y="18"/>
                    </a:lnTo>
                    <a:cubicBezTo>
                      <a:pt x="102" y="15"/>
                      <a:pt x="101" y="12"/>
                      <a:pt x="99" y="10"/>
                    </a:cubicBezTo>
                    <a:lnTo>
                      <a:pt x="91" y="2"/>
                    </a:lnTo>
                    <a:cubicBezTo>
                      <a:pt x="89" y="1"/>
                      <a:pt x="86" y="0"/>
                      <a:pt x="83" y="0"/>
                    </a:cubicBezTo>
                    <a:cubicBezTo>
                      <a:pt x="80" y="0"/>
                      <a:pt x="77" y="1"/>
                      <a:pt x="75" y="2"/>
                    </a:cubicBezTo>
                    <a:lnTo>
                      <a:pt x="63" y="15"/>
                    </a:lnTo>
                    <a:cubicBezTo>
                      <a:pt x="56" y="10"/>
                      <a:pt x="48" y="7"/>
                      <a:pt x="40" y="7"/>
                    </a:cubicBezTo>
                    <a:cubicBezTo>
                      <a:pt x="17" y="7"/>
                      <a:pt x="0" y="25"/>
                      <a:pt x="0" y="47"/>
                    </a:cubicBezTo>
                    <a:cubicBezTo>
                      <a:pt x="0" y="70"/>
                      <a:pt x="17" y="88"/>
                      <a:pt x="40" y="88"/>
                    </a:cubicBezTo>
                    <a:cubicBezTo>
                      <a:pt x="62" y="88"/>
                      <a:pt x="80" y="70"/>
                      <a:pt x="80" y="47"/>
                    </a:cubicBezTo>
                    <a:cubicBezTo>
                      <a:pt x="80" y="46"/>
                      <a:pt x="80" y="46"/>
                      <a:pt x="80" y="45"/>
                    </a:cubicBezTo>
                    <a:lnTo>
                      <a:pt x="99" y="26"/>
                    </a:lnTo>
                    <a:cubicBezTo>
                      <a:pt x="101" y="24"/>
                      <a:pt x="102" y="21"/>
                      <a:pt x="102" y="18"/>
                    </a:cubicBezTo>
                    <a:close/>
                  </a:path>
                </a:pathLst>
              </a:custGeom>
              <a:solidFill>
                <a:srgbClr val="E877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25">
            <a:extLst>
              <a:ext uri="{FF2B5EF4-FFF2-40B4-BE49-F238E27FC236}">
                <a16:creationId xmlns:a16="http://schemas.microsoft.com/office/drawing/2014/main" id="{769EAA1F-6159-4497-82AE-E5AE7E6C8C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355" y="1669805"/>
            <a:ext cx="905508" cy="703263"/>
            <a:chOff x="210" y="1044"/>
            <a:chExt cx="591" cy="459"/>
          </a:xfrm>
        </p:grpSpPr>
        <p:sp>
          <p:nvSpPr>
            <p:cNvPr id="70" name="AutoShape 24">
              <a:extLst>
                <a:ext uri="{FF2B5EF4-FFF2-40B4-BE49-F238E27FC236}">
                  <a16:creationId xmlns:a16="http://schemas.microsoft.com/office/drawing/2014/main" id="{B0F9C0C3-61D9-4BAA-8D7F-FB3A860051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" y="1044"/>
              <a:ext cx="591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B53BA3ED-A651-431A-B7ED-A74D391D5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" y="1225"/>
              <a:ext cx="153" cy="306"/>
            </a:xfrm>
            <a:custGeom>
              <a:avLst/>
              <a:gdLst>
                <a:gd name="T0" fmla="*/ 23 w 57"/>
                <a:gd name="T1" fmla="*/ 12 h 108"/>
                <a:gd name="T2" fmla="*/ 23 w 57"/>
                <a:gd name="T3" fmla="*/ 12 h 108"/>
                <a:gd name="T4" fmla="*/ 34 w 57"/>
                <a:gd name="T5" fmla="*/ 12 h 108"/>
                <a:gd name="T6" fmla="*/ 34 w 57"/>
                <a:gd name="T7" fmla="*/ 23 h 108"/>
                <a:gd name="T8" fmla="*/ 23 w 57"/>
                <a:gd name="T9" fmla="*/ 23 h 108"/>
                <a:gd name="T10" fmla="*/ 23 w 57"/>
                <a:gd name="T11" fmla="*/ 12 h 108"/>
                <a:gd name="T12" fmla="*/ 10 w 57"/>
                <a:gd name="T13" fmla="*/ 11 h 108"/>
                <a:gd name="T14" fmla="*/ 10 w 57"/>
                <a:gd name="T15" fmla="*/ 11 h 108"/>
                <a:gd name="T16" fmla="*/ 10 w 57"/>
                <a:gd name="T17" fmla="*/ 47 h 108"/>
                <a:gd name="T18" fmla="*/ 17 w 57"/>
                <a:gd name="T19" fmla="*/ 52 h 108"/>
                <a:gd name="T20" fmla="*/ 17 w 57"/>
                <a:gd name="T21" fmla="*/ 62 h 108"/>
                <a:gd name="T22" fmla="*/ 25 w 57"/>
                <a:gd name="T23" fmla="*/ 69 h 108"/>
                <a:gd name="T24" fmla="*/ 17 w 57"/>
                <a:gd name="T25" fmla="*/ 77 h 108"/>
                <a:gd name="T26" fmla="*/ 25 w 57"/>
                <a:gd name="T27" fmla="*/ 84 h 108"/>
                <a:gd name="T28" fmla="*/ 17 w 57"/>
                <a:gd name="T29" fmla="*/ 91 h 108"/>
                <a:gd name="T30" fmla="*/ 25 w 57"/>
                <a:gd name="T31" fmla="*/ 99 h 108"/>
                <a:gd name="T32" fmla="*/ 21 w 57"/>
                <a:gd name="T33" fmla="*/ 102 h 108"/>
                <a:gd name="T34" fmla="*/ 25 w 57"/>
                <a:gd name="T35" fmla="*/ 106 h 108"/>
                <a:gd name="T36" fmla="*/ 32 w 57"/>
                <a:gd name="T37" fmla="*/ 106 h 108"/>
                <a:gd name="T38" fmla="*/ 43 w 57"/>
                <a:gd name="T39" fmla="*/ 95 h 108"/>
                <a:gd name="T40" fmla="*/ 43 w 57"/>
                <a:gd name="T41" fmla="*/ 50 h 108"/>
                <a:gd name="T42" fmla="*/ 47 w 57"/>
                <a:gd name="T43" fmla="*/ 47 h 108"/>
                <a:gd name="T44" fmla="*/ 47 w 57"/>
                <a:gd name="T45" fmla="*/ 11 h 108"/>
                <a:gd name="T46" fmla="*/ 10 w 57"/>
                <a:gd name="T47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08">
                  <a:moveTo>
                    <a:pt x="23" y="12"/>
                  </a:moveTo>
                  <a:lnTo>
                    <a:pt x="23" y="12"/>
                  </a:lnTo>
                  <a:cubicBezTo>
                    <a:pt x="26" y="9"/>
                    <a:pt x="31" y="9"/>
                    <a:pt x="34" y="12"/>
                  </a:cubicBezTo>
                  <a:cubicBezTo>
                    <a:pt x="37" y="15"/>
                    <a:pt x="37" y="20"/>
                    <a:pt x="34" y="23"/>
                  </a:cubicBezTo>
                  <a:cubicBezTo>
                    <a:pt x="31" y="26"/>
                    <a:pt x="26" y="26"/>
                    <a:pt x="23" y="23"/>
                  </a:cubicBezTo>
                  <a:cubicBezTo>
                    <a:pt x="20" y="20"/>
                    <a:pt x="20" y="15"/>
                    <a:pt x="23" y="12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0" y="21"/>
                    <a:pt x="0" y="37"/>
                    <a:pt x="10" y="47"/>
                  </a:cubicBezTo>
                  <a:cubicBezTo>
                    <a:pt x="12" y="49"/>
                    <a:pt x="15" y="51"/>
                    <a:pt x="17" y="52"/>
                  </a:cubicBezTo>
                  <a:lnTo>
                    <a:pt x="17" y="62"/>
                  </a:lnTo>
                  <a:lnTo>
                    <a:pt x="25" y="69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17" y="91"/>
                  </a:lnTo>
                  <a:lnTo>
                    <a:pt x="25" y="99"/>
                  </a:lnTo>
                  <a:lnTo>
                    <a:pt x="21" y="102"/>
                  </a:lnTo>
                  <a:lnTo>
                    <a:pt x="25" y="106"/>
                  </a:lnTo>
                  <a:cubicBezTo>
                    <a:pt x="27" y="108"/>
                    <a:pt x="30" y="108"/>
                    <a:pt x="32" y="106"/>
                  </a:cubicBezTo>
                  <a:lnTo>
                    <a:pt x="43" y="95"/>
                  </a:lnTo>
                  <a:lnTo>
                    <a:pt x="43" y="50"/>
                  </a:lnTo>
                  <a:cubicBezTo>
                    <a:pt x="44" y="49"/>
                    <a:pt x="45" y="48"/>
                    <a:pt x="47" y="47"/>
                  </a:cubicBezTo>
                  <a:cubicBezTo>
                    <a:pt x="57" y="37"/>
                    <a:pt x="57" y="21"/>
                    <a:pt x="47" y="11"/>
                  </a:cubicBezTo>
                  <a:cubicBezTo>
                    <a:pt x="36" y="0"/>
                    <a:pt x="20" y="0"/>
                    <a:pt x="10" y="11"/>
                  </a:cubicBezTo>
                  <a:close/>
                </a:path>
              </a:pathLst>
            </a:custGeom>
            <a:solidFill>
              <a:srgbClr val="0055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497EF6E7-FCC7-4604-A933-20291D477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276"/>
              <a:ext cx="287" cy="77"/>
            </a:xfrm>
            <a:custGeom>
              <a:avLst/>
              <a:gdLst>
                <a:gd name="T0" fmla="*/ 87 w 107"/>
                <a:gd name="T1" fmla="*/ 0 h 27"/>
                <a:gd name="T2" fmla="*/ 87 w 107"/>
                <a:gd name="T3" fmla="*/ 0 h 27"/>
                <a:gd name="T4" fmla="*/ 20 w 107"/>
                <a:gd name="T5" fmla="*/ 0 h 27"/>
                <a:gd name="T6" fmla="*/ 0 w 107"/>
                <a:gd name="T7" fmla="*/ 27 h 27"/>
                <a:gd name="T8" fmla="*/ 107 w 107"/>
                <a:gd name="T9" fmla="*/ 27 h 27"/>
                <a:gd name="T10" fmla="*/ 87 w 10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7">
                  <a:moveTo>
                    <a:pt x="87" y="0"/>
                  </a:moveTo>
                  <a:lnTo>
                    <a:pt x="87" y="0"/>
                  </a:lnTo>
                  <a:lnTo>
                    <a:pt x="20" y="0"/>
                  </a:lnTo>
                  <a:lnTo>
                    <a:pt x="0" y="27"/>
                  </a:lnTo>
                  <a:lnTo>
                    <a:pt x="107" y="2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55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A483D3C3-7579-4CCB-B0CB-FDC109C1C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" y="1370"/>
              <a:ext cx="287" cy="59"/>
            </a:xfrm>
            <a:custGeom>
              <a:avLst/>
              <a:gdLst>
                <a:gd name="T0" fmla="*/ 101 w 107"/>
                <a:gd name="T1" fmla="*/ 14 h 21"/>
                <a:gd name="T2" fmla="*/ 101 w 107"/>
                <a:gd name="T3" fmla="*/ 14 h 21"/>
                <a:gd name="T4" fmla="*/ 94 w 107"/>
                <a:gd name="T5" fmla="*/ 14 h 21"/>
                <a:gd name="T6" fmla="*/ 94 w 107"/>
                <a:gd name="T7" fmla="*/ 7 h 21"/>
                <a:gd name="T8" fmla="*/ 101 w 107"/>
                <a:gd name="T9" fmla="*/ 7 h 21"/>
                <a:gd name="T10" fmla="*/ 101 w 107"/>
                <a:gd name="T11" fmla="*/ 14 h 21"/>
                <a:gd name="T12" fmla="*/ 0 w 107"/>
                <a:gd name="T13" fmla="*/ 21 h 21"/>
                <a:gd name="T14" fmla="*/ 0 w 107"/>
                <a:gd name="T15" fmla="*/ 21 h 21"/>
                <a:gd name="T16" fmla="*/ 107 w 107"/>
                <a:gd name="T17" fmla="*/ 21 h 21"/>
                <a:gd name="T18" fmla="*/ 107 w 107"/>
                <a:gd name="T19" fmla="*/ 0 h 21"/>
                <a:gd name="T20" fmla="*/ 0 w 107"/>
                <a:gd name="T21" fmla="*/ 0 h 21"/>
                <a:gd name="T22" fmla="*/ 0 w 107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1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37F44F44-31CE-4FEA-A4DD-80BED1E80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" y="1446"/>
              <a:ext cx="287" cy="57"/>
            </a:xfrm>
            <a:custGeom>
              <a:avLst/>
              <a:gdLst>
                <a:gd name="T0" fmla="*/ 101 w 107"/>
                <a:gd name="T1" fmla="*/ 14 h 20"/>
                <a:gd name="T2" fmla="*/ 101 w 107"/>
                <a:gd name="T3" fmla="*/ 14 h 20"/>
                <a:gd name="T4" fmla="*/ 94 w 107"/>
                <a:gd name="T5" fmla="*/ 14 h 20"/>
                <a:gd name="T6" fmla="*/ 94 w 107"/>
                <a:gd name="T7" fmla="*/ 7 h 20"/>
                <a:gd name="T8" fmla="*/ 101 w 107"/>
                <a:gd name="T9" fmla="*/ 7 h 20"/>
                <a:gd name="T10" fmla="*/ 101 w 107"/>
                <a:gd name="T11" fmla="*/ 14 h 20"/>
                <a:gd name="T12" fmla="*/ 0 w 107"/>
                <a:gd name="T13" fmla="*/ 20 h 20"/>
                <a:gd name="T14" fmla="*/ 0 w 107"/>
                <a:gd name="T15" fmla="*/ 20 h 20"/>
                <a:gd name="T16" fmla="*/ 107 w 107"/>
                <a:gd name="T17" fmla="*/ 20 h 20"/>
                <a:gd name="T18" fmla="*/ 107 w 107"/>
                <a:gd name="T19" fmla="*/ 0 h 20"/>
                <a:gd name="T20" fmla="*/ 0 w 107"/>
                <a:gd name="T21" fmla="*/ 0 h 20"/>
                <a:gd name="T22" fmla="*/ 0 w 107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0"/>
                  </a:moveTo>
                  <a:lnTo>
                    <a:pt x="0" y="20"/>
                  </a:lnTo>
                  <a:lnTo>
                    <a:pt x="107" y="2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55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E7EDC302-6985-4012-8FDA-395C7495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021"/>
              <a:ext cx="571" cy="374"/>
            </a:xfrm>
            <a:custGeom>
              <a:avLst/>
              <a:gdLst>
                <a:gd name="T0" fmla="*/ 186 w 213"/>
                <a:gd name="T1" fmla="*/ 66 h 132"/>
                <a:gd name="T2" fmla="*/ 186 w 213"/>
                <a:gd name="T3" fmla="*/ 66 h 132"/>
                <a:gd name="T4" fmla="*/ 187 w 213"/>
                <a:gd name="T5" fmla="*/ 59 h 132"/>
                <a:gd name="T6" fmla="*/ 153 w 213"/>
                <a:gd name="T7" fmla="*/ 26 h 132"/>
                <a:gd name="T8" fmla="*/ 145 w 213"/>
                <a:gd name="T9" fmla="*/ 27 h 132"/>
                <a:gd name="T10" fmla="*/ 107 w 213"/>
                <a:gd name="T11" fmla="*/ 0 h 132"/>
                <a:gd name="T12" fmla="*/ 68 w 213"/>
                <a:gd name="T13" fmla="*/ 28 h 132"/>
                <a:gd name="T14" fmla="*/ 53 w 213"/>
                <a:gd name="T15" fmla="*/ 26 h 132"/>
                <a:gd name="T16" fmla="*/ 53 w 213"/>
                <a:gd name="T17" fmla="*/ 26 h 132"/>
                <a:gd name="T18" fmla="*/ 0 w 213"/>
                <a:gd name="T19" fmla="*/ 79 h 132"/>
                <a:gd name="T20" fmla="*/ 0 w 213"/>
                <a:gd name="T21" fmla="*/ 83 h 132"/>
                <a:gd name="T22" fmla="*/ 9 w 213"/>
                <a:gd name="T23" fmla="*/ 83 h 132"/>
                <a:gd name="T24" fmla="*/ 14 w 213"/>
                <a:gd name="T25" fmla="*/ 83 h 132"/>
                <a:gd name="T26" fmla="*/ 13 w 213"/>
                <a:gd name="T27" fmla="*/ 79 h 132"/>
                <a:gd name="T28" fmla="*/ 53 w 213"/>
                <a:gd name="T29" fmla="*/ 39 h 132"/>
                <a:gd name="T30" fmla="*/ 82 w 213"/>
                <a:gd name="T31" fmla="*/ 51 h 132"/>
                <a:gd name="T32" fmla="*/ 91 w 213"/>
                <a:gd name="T33" fmla="*/ 51 h 132"/>
                <a:gd name="T34" fmla="*/ 91 w 213"/>
                <a:gd name="T35" fmla="*/ 42 h 132"/>
                <a:gd name="T36" fmla="*/ 81 w 213"/>
                <a:gd name="T37" fmla="*/ 33 h 132"/>
                <a:gd name="T38" fmla="*/ 107 w 213"/>
                <a:gd name="T39" fmla="*/ 12 h 132"/>
                <a:gd name="T40" fmla="*/ 133 w 213"/>
                <a:gd name="T41" fmla="*/ 39 h 132"/>
                <a:gd name="T42" fmla="*/ 133 w 213"/>
                <a:gd name="T43" fmla="*/ 44 h 132"/>
                <a:gd name="T44" fmla="*/ 138 w 213"/>
                <a:gd name="T45" fmla="*/ 52 h 132"/>
                <a:gd name="T46" fmla="*/ 139 w 213"/>
                <a:gd name="T47" fmla="*/ 52 h 132"/>
                <a:gd name="T48" fmla="*/ 146 w 213"/>
                <a:gd name="T49" fmla="*/ 47 h 132"/>
                <a:gd name="T50" fmla="*/ 147 w 213"/>
                <a:gd name="T51" fmla="*/ 40 h 132"/>
                <a:gd name="T52" fmla="*/ 153 w 213"/>
                <a:gd name="T53" fmla="*/ 39 h 132"/>
                <a:gd name="T54" fmla="*/ 173 w 213"/>
                <a:gd name="T55" fmla="*/ 59 h 132"/>
                <a:gd name="T56" fmla="*/ 172 w 213"/>
                <a:gd name="T57" fmla="*/ 66 h 132"/>
                <a:gd name="T58" fmla="*/ 167 w 213"/>
                <a:gd name="T59" fmla="*/ 66 h 132"/>
                <a:gd name="T60" fmla="*/ 160 w 213"/>
                <a:gd name="T61" fmla="*/ 72 h 132"/>
                <a:gd name="T62" fmla="*/ 167 w 213"/>
                <a:gd name="T63" fmla="*/ 79 h 132"/>
                <a:gd name="T64" fmla="*/ 180 w 213"/>
                <a:gd name="T65" fmla="*/ 79 h 132"/>
                <a:gd name="T66" fmla="*/ 200 w 213"/>
                <a:gd name="T67" fmla="*/ 99 h 132"/>
                <a:gd name="T68" fmla="*/ 180 w 213"/>
                <a:gd name="T69" fmla="*/ 119 h 132"/>
                <a:gd name="T70" fmla="*/ 167 w 213"/>
                <a:gd name="T71" fmla="*/ 119 h 132"/>
                <a:gd name="T72" fmla="*/ 160 w 213"/>
                <a:gd name="T73" fmla="*/ 126 h 132"/>
                <a:gd name="T74" fmla="*/ 167 w 213"/>
                <a:gd name="T75" fmla="*/ 132 h 132"/>
                <a:gd name="T76" fmla="*/ 180 w 213"/>
                <a:gd name="T77" fmla="*/ 132 h 132"/>
                <a:gd name="T78" fmla="*/ 213 w 213"/>
                <a:gd name="T79" fmla="*/ 99 h 132"/>
                <a:gd name="T80" fmla="*/ 186 w 213"/>
                <a:gd name="T81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132">
                  <a:moveTo>
                    <a:pt x="186" y="66"/>
                  </a:moveTo>
                  <a:lnTo>
                    <a:pt x="186" y="66"/>
                  </a:lnTo>
                  <a:cubicBezTo>
                    <a:pt x="186" y="64"/>
                    <a:pt x="187" y="62"/>
                    <a:pt x="187" y="59"/>
                  </a:cubicBezTo>
                  <a:cubicBezTo>
                    <a:pt x="187" y="41"/>
                    <a:pt x="172" y="26"/>
                    <a:pt x="153" y="26"/>
                  </a:cubicBezTo>
                  <a:cubicBezTo>
                    <a:pt x="150" y="26"/>
                    <a:pt x="148" y="26"/>
                    <a:pt x="145" y="27"/>
                  </a:cubicBezTo>
                  <a:cubicBezTo>
                    <a:pt x="140" y="11"/>
                    <a:pt x="125" y="0"/>
                    <a:pt x="107" y="0"/>
                  </a:cubicBezTo>
                  <a:cubicBezTo>
                    <a:pt x="89" y="0"/>
                    <a:pt x="73" y="11"/>
                    <a:pt x="68" y="28"/>
                  </a:cubicBezTo>
                  <a:cubicBezTo>
                    <a:pt x="64" y="26"/>
                    <a:pt x="59" y="26"/>
                    <a:pt x="53" y="26"/>
                  </a:cubicBezTo>
                  <a:lnTo>
                    <a:pt x="53" y="26"/>
                  </a:lnTo>
                  <a:cubicBezTo>
                    <a:pt x="24" y="26"/>
                    <a:pt x="0" y="50"/>
                    <a:pt x="0" y="79"/>
                  </a:cubicBezTo>
                  <a:cubicBezTo>
                    <a:pt x="0" y="80"/>
                    <a:pt x="0" y="81"/>
                    <a:pt x="0" y="83"/>
                  </a:cubicBezTo>
                  <a:lnTo>
                    <a:pt x="9" y="83"/>
                  </a:lnTo>
                  <a:lnTo>
                    <a:pt x="14" y="83"/>
                  </a:lnTo>
                  <a:cubicBezTo>
                    <a:pt x="14" y="81"/>
                    <a:pt x="13" y="80"/>
                    <a:pt x="13" y="79"/>
                  </a:cubicBezTo>
                  <a:cubicBezTo>
                    <a:pt x="13" y="57"/>
                    <a:pt x="31" y="39"/>
                    <a:pt x="53" y="39"/>
                  </a:cubicBezTo>
                  <a:cubicBezTo>
                    <a:pt x="64" y="39"/>
                    <a:pt x="74" y="43"/>
                    <a:pt x="82" y="51"/>
                  </a:cubicBezTo>
                  <a:cubicBezTo>
                    <a:pt x="85" y="54"/>
                    <a:pt x="89" y="54"/>
                    <a:pt x="91" y="51"/>
                  </a:cubicBezTo>
                  <a:cubicBezTo>
                    <a:pt x="94" y="49"/>
                    <a:pt x="94" y="44"/>
                    <a:pt x="91" y="42"/>
                  </a:cubicBezTo>
                  <a:cubicBezTo>
                    <a:pt x="88" y="38"/>
                    <a:pt x="85" y="36"/>
                    <a:pt x="81" y="33"/>
                  </a:cubicBezTo>
                  <a:cubicBezTo>
                    <a:pt x="83" y="21"/>
                    <a:pt x="94" y="12"/>
                    <a:pt x="107" y="12"/>
                  </a:cubicBezTo>
                  <a:cubicBezTo>
                    <a:pt x="121" y="12"/>
                    <a:pt x="133" y="24"/>
                    <a:pt x="133" y="39"/>
                  </a:cubicBezTo>
                  <a:cubicBezTo>
                    <a:pt x="133" y="41"/>
                    <a:pt x="133" y="43"/>
                    <a:pt x="133" y="44"/>
                  </a:cubicBezTo>
                  <a:cubicBezTo>
                    <a:pt x="132" y="48"/>
                    <a:pt x="134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43" y="52"/>
                    <a:pt x="145" y="50"/>
                    <a:pt x="146" y="47"/>
                  </a:cubicBezTo>
                  <a:cubicBezTo>
                    <a:pt x="146" y="45"/>
                    <a:pt x="147" y="43"/>
                    <a:pt x="147" y="40"/>
                  </a:cubicBezTo>
                  <a:cubicBezTo>
                    <a:pt x="149" y="39"/>
                    <a:pt x="151" y="39"/>
                    <a:pt x="153" y="39"/>
                  </a:cubicBezTo>
                  <a:cubicBezTo>
                    <a:pt x="164" y="39"/>
                    <a:pt x="173" y="48"/>
                    <a:pt x="173" y="59"/>
                  </a:cubicBezTo>
                  <a:cubicBezTo>
                    <a:pt x="173" y="61"/>
                    <a:pt x="173" y="64"/>
                    <a:pt x="172" y="66"/>
                  </a:cubicBezTo>
                  <a:lnTo>
                    <a:pt x="167" y="66"/>
                  </a:lnTo>
                  <a:cubicBezTo>
                    <a:pt x="163" y="66"/>
                    <a:pt x="160" y="69"/>
                    <a:pt x="160" y="72"/>
                  </a:cubicBezTo>
                  <a:cubicBezTo>
                    <a:pt x="160" y="76"/>
                    <a:pt x="163" y="79"/>
                    <a:pt x="167" y="79"/>
                  </a:cubicBezTo>
                  <a:lnTo>
                    <a:pt x="180" y="79"/>
                  </a:lnTo>
                  <a:cubicBezTo>
                    <a:pt x="191" y="79"/>
                    <a:pt x="200" y="88"/>
                    <a:pt x="200" y="99"/>
                  </a:cubicBezTo>
                  <a:cubicBezTo>
                    <a:pt x="200" y="110"/>
                    <a:pt x="191" y="119"/>
                    <a:pt x="180" y="119"/>
                  </a:cubicBezTo>
                  <a:lnTo>
                    <a:pt x="167" y="119"/>
                  </a:lnTo>
                  <a:cubicBezTo>
                    <a:pt x="163" y="119"/>
                    <a:pt x="160" y="122"/>
                    <a:pt x="160" y="126"/>
                  </a:cubicBezTo>
                  <a:cubicBezTo>
                    <a:pt x="160" y="129"/>
                    <a:pt x="163" y="132"/>
                    <a:pt x="167" y="132"/>
                  </a:cubicBezTo>
                  <a:lnTo>
                    <a:pt x="180" y="132"/>
                  </a:lnTo>
                  <a:cubicBezTo>
                    <a:pt x="198" y="132"/>
                    <a:pt x="213" y="117"/>
                    <a:pt x="213" y="99"/>
                  </a:cubicBezTo>
                  <a:cubicBezTo>
                    <a:pt x="213" y="83"/>
                    <a:pt x="202" y="69"/>
                    <a:pt x="186" y="66"/>
                  </a:cubicBezTo>
                  <a:close/>
                </a:path>
              </a:pathLst>
            </a:custGeom>
            <a:solidFill>
              <a:srgbClr val="0055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33">
            <a:extLst>
              <a:ext uri="{FF2B5EF4-FFF2-40B4-BE49-F238E27FC236}">
                <a16:creationId xmlns:a16="http://schemas.microsoft.com/office/drawing/2014/main" id="{469CB994-76A9-4FD3-BECF-80B7AAB566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833" y="3339981"/>
            <a:ext cx="903768" cy="703263"/>
            <a:chOff x="230" y="2133"/>
            <a:chExt cx="604" cy="470"/>
          </a:xfrm>
        </p:grpSpPr>
        <p:sp>
          <p:nvSpPr>
            <p:cNvPr id="77" name="AutoShape 32">
              <a:extLst>
                <a:ext uri="{FF2B5EF4-FFF2-40B4-BE49-F238E27FC236}">
                  <a16:creationId xmlns:a16="http://schemas.microsoft.com/office/drawing/2014/main" id="{51E1D1C9-639A-4F07-AF7A-DD494D6F0E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" y="2133"/>
              <a:ext cx="60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42B4B478-58A1-492F-AAEB-DD3E1DCB5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2319"/>
              <a:ext cx="156" cy="313"/>
            </a:xfrm>
            <a:custGeom>
              <a:avLst/>
              <a:gdLst>
                <a:gd name="T0" fmla="*/ 23 w 57"/>
                <a:gd name="T1" fmla="*/ 12 h 108"/>
                <a:gd name="T2" fmla="*/ 23 w 57"/>
                <a:gd name="T3" fmla="*/ 12 h 108"/>
                <a:gd name="T4" fmla="*/ 34 w 57"/>
                <a:gd name="T5" fmla="*/ 12 h 108"/>
                <a:gd name="T6" fmla="*/ 34 w 57"/>
                <a:gd name="T7" fmla="*/ 23 h 108"/>
                <a:gd name="T8" fmla="*/ 23 w 57"/>
                <a:gd name="T9" fmla="*/ 23 h 108"/>
                <a:gd name="T10" fmla="*/ 23 w 57"/>
                <a:gd name="T11" fmla="*/ 12 h 108"/>
                <a:gd name="T12" fmla="*/ 10 w 57"/>
                <a:gd name="T13" fmla="*/ 11 h 108"/>
                <a:gd name="T14" fmla="*/ 10 w 57"/>
                <a:gd name="T15" fmla="*/ 11 h 108"/>
                <a:gd name="T16" fmla="*/ 10 w 57"/>
                <a:gd name="T17" fmla="*/ 47 h 108"/>
                <a:gd name="T18" fmla="*/ 17 w 57"/>
                <a:gd name="T19" fmla="*/ 52 h 108"/>
                <a:gd name="T20" fmla="*/ 17 w 57"/>
                <a:gd name="T21" fmla="*/ 62 h 108"/>
                <a:gd name="T22" fmla="*/ 25 w 57"/>
                <a:gd name="T23" fmla="*/ 69 h 108"/>
                <a:gd name="T24" fmla="*/ 17 w 57"/>
                <a:gd name="T25" fmla="*/ 77 h 108"/>
                <a:gd name="T26" fmla="*/ 25 w 57"/>
                <a:gd name="T27" fmla="*/ 84 h 108"/>
                <a:gd name="T28" fmla="*/ 17 w 57"/>
                <a:gd name="T29" fmla="*/ 91 h 108"/>
                <a:gd name="T30" fmla="*/ 25 w 57"/>
                <a:gd name="T31" fmla="*/ 99 h 108"/>
                <a:gd name="T32" fmla="*/ 21 w 57"/>
                <a:gd name="T33" fmla="*/ 102 h 108"/>
                <a:gd name="T34" fmla="*/ 25 w 57"/>
                <a:gd name="T35" fmla="*/ 106 h 108"/>
                <a:gd name="T36" fmla="*/ 32 w 57"/>
                <a:gd name="T37" fmla="*/ 106 h 108"/>
                <a:gd name="T38" fmla="*/ 43 w 57"/>
                <a:gd name="T39" fmla="*/ 95 h 108"/>
                <a:gd name="T40" fmla="*/ 43 w 57"/>
                <a:gd name="T41" fmla="*/ 50 h 108"/>
                <a:gd name="T42" fmla="*/ 47 w 57"/>
                <a:gd name="T43" fmla="*/ 47 h 108"/>
                <a:gd name="T44" fmla="*/ 47 w 57"/>
                <a:gd name="T45" fmla="*/ 11 h 108"/>
                <a:gd name="T46" fmla="*/ 10 w 57"/>
                <a:gd name="T47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08">
                  <a:moveTo>
                    <a:pt x="23" y="12"/>
                  </a:moveTo>
                  <a:lnTo>
                    <a:pt x="23" y="12"/>
                  </a:lnTo>
                  <a:cubicBezTo>
                    <a:pt x="26" y="9"/>
                    <a:pt x="31" y="9"/>
                    <a:pt x="34" y="12"/>
                  </a:cubicBezTo>
                  <a:cubicBezTo>
                    <a:pt x="37" y="15"/>
                    <a:pt x="37" y="20"/>
                    <a:pt x="34" y="23"/>
                  </a:cubicBezTo>
                  <a:cubicBezTo>
                    <a:pt x="31" y="26"/>
                    <a:pt x="26" y="26"/>
                    <a:pt x="23" y="23"/>
                  </a:cubicBezTo>
                  <a:cubicBezTo>
                    <a:pt x="20" y="20"/>
                    <a:pt x="20" y="15"/>
                    <a:pt x="23" y="12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0" y="21"/>
                    <a:pt x="0" y="37"/>
                    <a:pt x="10" y="47"/>
                  </a:cubicBezTo>
                  <a:cubicBezTo>
                    <a:pt x="12" y="49"/>
                    <a:pt x="15" y="51"/>
                    <a:pt x="17" y="52"/>
                  </a:cubicBezTo>
                  <a:lnTo>
                    <a:pt x="17" y="62"/>
                  </a:lnTo>
                  <a:lnTo>
                    <a:pt x="25" y="69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17" y="91"/>
                  </a:lnTo>
                  <a:lnTo>
                    <a:pt x="25" y="99"/>
                  </a:lnTo>
                  <a:lnTo>
                    <a:pt x="21" y="102"/>
                  </a:lnTo>
                  <a:lnTo>
                    <a:pt x="25" y="106"/>
                  </a:lnTo>
                  <a:cubicBezTo>
                    <a:pt x="27" y="108"/>
                    <a:pt x="30" y="108"/>
                    <a:pt x="32" y="106"/>
                  </a:cubicBezTo>
                  <a:lnTo>
                    <a:pt x="43" y="95"/>
                  </a:lnTo>
                  <a:lnTo>
                    <a:pt x="43" y="50"/>
                  </a:lnTo>
                  <a:cubicBezTo>
                    <a:pt x="44" y="49"/>
                    <a:pt x="45" y="48"/>
                    <a:pt x="47" y="47"/>
                  </a:cubicBezTo>
                  <a:cubicBezTo>
                    <a:pt x="57" y="37"/>
                    <a:pt x="57" y="21"/>
                    <a:pt x="47" y="11"/>
                  </a:cubicBezTo>
                  <a:cubicBezTo>
                    <a:pt x="36" y="0"/>
                    <a:pt x="20" y="0"/>
                    <a:pt x="10" y="11"/>
                  </a:cubicBezTo>
                  <a:close/>
                </a:path>
              </a:pathLst>
            </a:custGeom>
            <a:solidFill>
              <a:srgbClr val="197F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9C328E0F-C1B3-4B1F-BBFC-7EC5C2E79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2371"/>
              <a:ext cx="293" cy="78"/>
            </a:xfrm>
            <a:custGeom>
              <a:avLst/>
              <a:gdLst>
                <a:gd name="T0" fmla="*/ 87 w 107"/>
                <a:gd name="T1" fmla="*/ 0 h 27"/>
                <a:gd name="T2" fmla="*/ 87 w 107"/>
                <a:gd name="T3" fmla="*/ 0 h 27"/>
                <a:gd name="T4" fmla="*/ 20 w 107"/>
                <a:gd name="T5" fmla="*/ 0 h 27"/>
                <a:gd name="T6" fmla="*/ 0 w 107"/>
                <a:gd name="T7" fmla="*/ 27 h 27"/>
                <a:gd name="T8" fmla="*/ 107 w 107"/>
                <a:gd name="T9" fmla="*/ 27 h 27"/>
                <a:gd name="T10" fmla="*/ 87 w 10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7">
                  <a:moveTo>
                    <a:pt x="87" y="0"/>
                  </a:moveTo>
                  <a:lnTo>
                    <a:pt x="87" y="0"/>
                  </a:lnTo>
                  <a:lnTo>
                    <a:pt x="20" y="0"/>
                  </a:lnTo>
                  <a:lnTo>
                    <a:pt x="0" y="27"/>
                  </a:lnTo>
                  <a:lnTo>
                    <a:pt x="107" y="2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97F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C810E72E-610E-4C69-9A78-DFF13348A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" y="2466"/>
              <a:ext cx="293" cy="61"/>
            </a:xfrm>
            <a:custGeom>
              <a:avLst/>
              <a:gdLst>
                <a:gd name="T0" fmla="*/ 101 w 107"/>
                <a:gd name="T1" fmla="*/ 14 h 21"/>
                <a:gd name="T2" fmla="*/ 101 w 107"/>
                <a:gd name="T3" fmla="*/ 14 h 21"/>
                <a:gd name="T4" fmla="*/ 94 w 107"/>
                <a:gd name="T5" fmla="*/ 14 h 21"/>
                <a:gd name="T6" fmla="*/ 94 w 107"/>
                <a:gd name="T7" fmla="*/ 7 h 21"/>
                <a:gd name="T8" fmla="*/ 101 w 107"/>
                <a:gd name="T9" fmla="*/ 7 h 21"/>
                <a:gd name="T10" fmla="*/ 101 w 107"/>
                <a:gd name="T11" fmla="*/ 14 h 21"/>
                <a:gd name="T12" fmla="*/ 0 w 107"/>
                <a:gd name="T13" fmla="*/ 21 h 21"/>
                <a:gd name="T14" fmla="*/ 0 w 107"/>
                <a:gd name="T15" fmla="*/ 21 h 21"/>
                <a:gd name="T16" fmla="*/ 107 w 107"/>
                <a:gd name="T17" fmla="*/ 21 h 21"/>
                <a:gd name="T18" fmla="*/ 107 w 107"/>
                <a:gd name="T19" fmla="*/ 0 h 21"/>
                <a:gd name="T20" fmla="*/ 0 w 107"/>
                <a:gd name="T21" fmla="*/ 0 h 21"/>
                <a:gd name="T22" fmla="*/ 0 w 107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1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97F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156F0C01-20FD-416A-8C5F-98156AF27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" y="2545"/>
              <a:ext cx="293" cy="58"/>
            </a:xfrm>
            <a:custGeom>
              <a:avLst/>
              <a:gdLst>
                <a:gd name="T0" fmla="*/ 101 w 107"/>
                <a:gd name="T1" fmla="*/ 14 h 20"/>
                <a:gd name="T2" fmla="*/ 101 w 107"/>
                <a:gd name="T3" fmla="*/ 14 h 20"/>
                <a:gd name="T4" fmla="*/ 94 w 107"/>
                <a:gd name="T5" fmla="*/ 14 h 20"/>
                <a:gd name="T6" fmla="*/ 94 w 107"/>
                <a:gd name="T7" fmla="*/ 7 h 20"/>
                <a:gd name="T8" fmla="*/ 101 w 107"/>
                <a:gd name="T9" fmla="*/ 7 h 20"/>
                <a:gd name="T10" fmla="*/ 101 w 107"/>
                <a:gd name="T11" fmla="*/ 14 h 20"/>
                <a:gd name="T12" fmla="*/ 0 w 107"/>
                <a:gd name="T13" fmla="*/ 20 h 20"/>
                <a:gd name="T14" fmla="*/ 0 w 107"/>
                <a:gd name="T15" fmla="*/ 20 h 20"/>
                <a:gd name="T16" fmla="*/ 107 w 107"/>
                <a:gd name="T17" fmla="*/ 20 h 20"/>
                <a:gd name="T18" fmla="*/ 107 w 107"/>
                <a:gd name="T19" fmla="*/ 0 h 20"/>
                <a:gd name="T20" fmla="*/ 0 w 107"/>
                <a:gd name="T21" fmla="*/ 0 h 20"/>
                <a:gd name="T22" fmla="*/ 0 w 107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0"/>
                  </a:moveTo>
                  <a:lnTo>
                    <a:pt x="0" y="20"/>
                  </a:lnTo>
                  <a:lnTo>
                    <a:pt x="107" y="2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97F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FF17959-566A-417F-BC77-823AF1B1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" y="2110"/>
              <a:ext cx="584" cy="382"/>
            </a:xfrm>
            <a:custGeom>
              <a:avLst/>
              <a:gdLst>
                <a:gd name="T0" fmla="*/ 186 w 213"/>
                <a:gd name="T1" fmla="*/ 66 h 132"/>
                <a:gd name="T2" fmla="*/ 186 w 213"/>
                <a:gd name="T3" fmla="*/ 66 h 132"/>
                <a:gd name="T4" fmla="*/ 187 w 213"/>
                <a:gd name="T5" fmla="*/ 59 h 132"/>
                <a:gd name="T6" fmla="*/ 153 w 213"/>
                <a:gd name="T7" fmla="*/ 26 h 132"/>
                <a:gd name="T8" fmla="*/ 145 w 213"/>
                <a:gd name="T9" fmla="*/ 27 h 132"/>
                <a:gd name="T10" fmla="*/ 107 w 213"/>
                <a:gd name="T11" fmla="*/ 0 h 132"/>
                <a:gd name="T12" fmla="*/ 68 w 213"/>
                <a:gd name="T13" fmla="*/ 28 h 132"/>
                <a:gd name="T14" fmla="*/ 53 w 213"/>
                <a:gd name="T15" fmla="*/ 26 h 132"/>
                <a:gd name="T16" fmla="*/ 53 w 213"/>
                <a:gd name="T17" fmla="*/ 26 h 132"/>
                <a:gd name="T18" fmla="*/ 0 w 213"/>
                <a:gd name="T19" fmla="*/ 79 h 132"/>
                <a:gd name="T20" fmla="*/ 0 w 213"/>
                <a:gd name="T21" fmla="*/ 83 h 132"/>
                <a:gd name="T22" fmla="*/ 9 w 213"/>
                <a:gd name="T23" fmla="*/ 83 h 132"/>
                <a:gd name="T24" fmla="*/ 14 w 213"/>
                <a:gd name="T25" fmla="*/ 83 h 132"/>
                <a:gd name="T26" fmla="*/ 13 w 213"/>
                <a:gd name="T27" fmla="*/ 79 h 132"/>
                <a:gd name="T28" fmla="*/ 53 w 213"/>
                <a:gd name="T29" fmla="*/ 39 h 132"/>
                <a:gd name="T30" fmla="*/ 82 w 213"/>
                <a:gd name="T31" fmla="*/ 51 h 132"/>
                <a:gd name="T32" fmla="*/ 91 w 213"/>
                <a:gd name="T33" fmla="*/ 51 h 132"/>
                <a:gd name="T34" fmla="*/ 91 w 213"/>
                <a:gd name="T35" fmla="*/ 42 h 132"/>
                <a:gd name="T36" fmla="*/ 81 w 213"/>
                <a:gd name="T37" fmla="*/ 33 h 132"/>
                <a:gd name="T38" fmla="*/ 107 w 213"/>
                <a:gd name="T39" fmla="*/ 12 h 132"/>
                <a:gd name="T40" fmla="*/ 133 w 213"/>
                <a:gd name="T41" fmla="*/ 39 h 132"/>
                <a:gd name="T42" fmla="*/ 133 w 213"/>
                <a:gd name="T43" fmla="*/ 44 h 132"/>
                <a:gd name="T44" fmla="*/ 138 w 213"/>
                <a:gd name="T45" fmla="*/ 52 h 132"/>
                <a:gd name="T46" fmla="*/ 139 w 213"/>
                <a:gd name="T47" fmla="*/ 52 h 132"/>
                <a:gd name="T48" fmla="*/ 146 w 213"/>
                <a:gd name="T49" fmla="*/ 47 h 132"/>
                <a:gd name="T50" fmla="*/ 147 w 213"/>
                <a:gd name="T51" fmla="*/ 40 h 132"/>
                <a:gd name="T52" fmla="*/ 153 w 213"/>
                <a:gd name="T53" fmla="*/ 39 h 132"/>
                <a:gd name="T54" fmla="*/ 173 w 213"/>
                <a:gd name="T55" fmla="*/ 59 h 132"/>
                <a:gd name="T56" fmla="*/ 172 w 213"/>
                <a:gd name="T57" fmla="*/ 66 h 132"/>
                <a:gd name="T58" fmla="*/ 167 w 213"/>
                <a:gd name="T59" fmla="*/ 66 h 132"/>
                <a:gd name="T60" fmla="*/ 160 w 213"/>
                <a:gd name="T61" fmla="*/ 72 h 132"/>
                <a:gd name="T62" fmla="*/ 167 w 213"/>
                <a:gd name="T63" fmla="*/ 79 h 132"/>
                <a:gd name="T64" fmla="*/ 180 w 213"/>
                <a:gd name="T65" fmla="*/ 79 h 132"/>
                <a:gd name="T66" fmla="*/ 200 w 213"/>
                <a:gd name="T67" fmla="*/ 99 h 132"/>
                <a:gd name="T68" fmla="*/ 180 w 213"/>
                <a:gd name="T69" fmla="*/ 119 h 132"/>
                <a:gd name="T70" fmla="*/ 167 w 213"/>
                <a:gd name="T71" fmla="*/ 119 h 132"/>
                <a:gd name="T72" fmla="*/ 160 w 213"/>
                <a:gd name="T73" fmla="*/ 126 h 132"/>
                <a:gd name="T74" fmla="*/ 167 w 213"/>
                <a:gd name="T75" fmla="*/ 132 h 132"/>
                <a:gd name="T76" fmla="*/ 180 w 213"/>
                <a:gd name="T77" fmla="*/ 132 h 132"/>
                <a:gd name="T78" fmla="*/ 213 w 213"/>
                <a:gd name="T79" fmla="*/ 99 h 132"/>
                <a:gd name="T80" fmla="*/ 186 w 213"/>
                <a:gd name="T81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132">
                  <a:moveTo>
                    <a:pt x="186" y="66"/>
                  </a:moveTo>
                  <a:lnTo>
                    <a:pt x="186" y="66"/>
                  </a:lnTo>
                  <a:cubicBezTo>
                    <a:pt x="186" y="64"/>
                    <a:pt x="187" y="62"/>
                    <a:pt x="187" y="59"/>
                  </a:cubicBezTo>
                  <a:cubicBezTo>
                    <a:pt x="187" y="41"/>
                    <a:pt x="172" y="26"/>
                    <a:pt x="153" y="26"/>
                  </a:cubicBezTo>
                  <a:cubicBezTo>
                    <a:pt x="150" y="26"/>
                    <a:pt x="148" y="26"/>
                    <a:pt x="145" y="27"/>
                  </a:cubicBezTo>
                  <a:cubicBezTo>
                    <a:pt x="140" y="11"/>
                    <a:pt x="125" y="0"/>
                    <a:pt x="107" y="0"/>
                  </a:cubicBezTo>
                  <a:cubicBezTo>
                    <a:pt x="89" y="0"/>
                    <a:pt x="73" y="11"/>
                    <a:pt x="68" y="28"/>
                  </a:cubicBezTo>
                  <a:cubicBezTo>
                    <a:pt x="64" y="26"/>
                    <a:pt x="59" y="26"/>
                    <a:pt x="53" y="26"/>
                  </a:cubicBezTo>
                  <a:lnTo>
                    <a:pt x="53" y="26"/>
                  </a:lnTo>
                  <a:cubicBezTo>
                    <a:pt x="24" y="26"/>
                    <a:pt x="0" y="50"/>
                    <a:pt x="0" y="79"/>
                  </a:cubicBezTo>
                  <a:cubicBezTo>
                    <a:pt x="0" y="80"/>
                    <a:pt x="0" y="81"/>
                    <a:pt x="0" y="83"/>
                  </a:cubicBezTo>
                  <a:lnTo>
                    <a:pt x="9" y="83"/>
                  </a:lnTo>
                  <a:lnTo>
                    <a:pt x="14" y="83"/>
                  </a:lnTo>
                  <a:cubicBezTo>
                    <a:pt x="14" y="81"/>
                    <a:pt x="13" y="80"/>
                    <a:pt x="13" y="79"/>
                  </a:cubicBezTo>
                  <a:cubicBezTo>
                    <a:pt x="13" y="57"/>
                    <a:pt x="31" y="39"/>
                    <a:pt x="53" y="39"/>
                  </a:cubicBezTo>
                  <a:cubicBezTo>
                    <a:pt x="64" y="39"/>
                    <a:pt x="74" y="43"/>
                    <a:pt x="82" y="51"/>
                  </a:cubicBezTo>
                  <a:cubicBezTo>
                    <a:pt x="85" y="54"/>
                    <a:pt x="89" y="54"/>
                    <a:pt x="91" y="51"/>
                  </a:cubicBezTo>
                  <a:cubicBezTo>
                    <a:pt x="94" y="49"/>
                    <a:pt x="94" y="44"/>
                    <a:pt x="91" y="42"/>
                  </a:cubicBezTo>
                  <a:cubicBezTo>
                    <a:pt x="88" y="38"/>
                    <a:pt x="85" y="36"/>
                    <a:pt x="81" y="33"/>
                  </a:cubicBezTo>
                  <a:cubicBezTo>
                    <a:pt x="83" y="21"/>
                    <a:pt x="94" y="12"/>
                    <a:pt x="107" y="12"/>
                  </a:cubicBezTo>
                  <a:cubicBezTo>
                    <a:pt x="121" y="12"/>
                    <a:pt x="133" y="24"/>
                    <a:pt x="133" y="39"/>
                  </a:cubicBezTo>
                  <a:cubicBezTo>
                    <a:pt x="133" y="41"/>
                    <a:pt x="133" y="43"/>
                    <a:pt x="133" y="44"/>
                  </a:cubicBezTo>
                  <a:cubicBezTo>
                    <a:pt x="132" y="48"/>
                    <a:pt x="134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43" y="52"/>
                    <a:pt x="145" y="50"/>
                    <a:pt x="146" y="47"/>
                  </a:cubicBezTo>
                  <a:cubicBezTo>
                    <a:pt x="146" y="45"/>
                    <a:pt x="147" y="43"/>
                    <a:pt x="147" y="40"/>
                  </a:cubicBezTo>
                  <a:cubicBezTo>
                    <a:pt x="149" y="39"/>
                    <a:pt x="151" y="39"/>
                    <a:pt x="153" y="39"/>
                  </a:cubicBezTo>
                  <a:cubicBezTo>
                    <a:pt x="164" y="39"/>
                    <a:pt x="173" y="48"/>
                    <a:pt x="173" y="59"/>
                  </a:cubicBezTo>
                  <a:cubicBezTo>
                    <a:pt x="173" y="61"/>
                    <a:pt x="173" y="64"/>
                    <a:pt x="172" y="66"/>
                  </a:cubicBezTo>
                  <a:lnTo>
                    <a:pt x="167" y="66"/>
                  </a:lnTo>
                  <a:cubicBezTo>
                    <a:pt x="163" y="66"/>
                    <a:pt x="160" y="69"/>
                    <a:pt x="160" y="72"/>
                  </a:cubicBezTo>
                  <a:cubicBezTo>
                    <a:pt x="160" y="76"/>
                    <a:pt x="163" y="79"/>
                    <a:pt x="167" y="79"/>
                  </a:cubicBezTo>
                  <a:lnTo>
                    <a:pt x="180" y="79"/>
                  </a:lnTo>
                  <a:cubicBezTo>
                    <a:pt x="191" y="79"/>
                    <a:pt x="200" y="88"/>
                    <a:pt x="200" y="99"/>
                  </a:cubicBezTo>
                  <a:cubicBezTo>
                    <a:pt x="200" y="110"/>
                    <a:pt x="191" y="119"/>
                    <a:pt x="180" y="119"/>
                  </a:cubicBezTo>
                  <a:lnTo>
                    <a:pt x="167" y="119"/>
                  </a:lnTo>
                  <a:cubicBezTo>
                    <a:pt x="163" y="119"/>
                    <a:pt x="160" y="122"/>
                    <a:pt x="160" y="126"/>
                  </a:cubicBezTo>
                  <a:cubicBezTo>
                    <a:pt x="160" y="129"/>
                    <a:pt x="163" y="132"/>
                    <a:pt x="167" y="132"/>
                  </a:cubicBezTo>
                  <a:lnTo>
                    <a:pt x="180" y="132"/>
                  </a:lnTo>
                  <a:cubicBezTo>
                    <a:pt x="198" y="132"/>
                    <a:pt x="213" y="117"/>
                    <a:pt x="213" y="99"/>
                  </a:cubicBezTo>
                  <a:cubicBezTo>
                    <a:pt x="213" y="83"/>
                    <a:pt x="202" y="69"/>
                    <a:pt x="186" y="66"/>
                  </a:cubicBezTo>
                  <a:close/>
                </a:path>
              </a:pathLst>
            </a:custGeom>
            <a:solidFill>
              <a:srgbClr val="197F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41">
            <a:extLst>
              <a:ext uri="{FF2B5EF4-FFF2-40B4-BE49-F238E27FC236}">
                <a16:creationId xmlns:a16="http://schemas.microsoft.com/office/drawing/2014/main" id="{5A3F8AFA-D931-46B3-844B-370B6019E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297" y="5123537"/>
            <a:ext cx="905256" cy="702724"/>
            <a:chOff x="244" y="3176"/>
            <a:chExt cx="590" cy="458"/>
          </a:xfrm>
        </p:grpSpPr>
        <p:sp>
          <p:nvSpPr>
            <p:cNvPr id="84" name="AutoShape 40">
              <a:extLst>
                <a:ext uri="{FF2B5EF4-FFF2-40B4-BE49-F238E27FC236}">
                  <a16:creationId xmlns:a16="http://schemas.microsoft.com/office/drawing/2014/main" id="{FA58D225-C480-459B-87D1-2437C97225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4" y="3176"/>
              <a:ext cx="59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1E1DC69C-10FA-4794-91F4-4C6F9CE2C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357"/>
              <a:ext cx="153" cy="305"/>
            </a:xfrm>
            <a:custGeom>
              <a:avLst/>
              <a:gdLst>
                <a:gd name="T0" fmla="*/ 23 w 57"/>
                <a:gd name="T1" fmla="*/ 12 h 108"/>
                <a:gd name="T2" fmla="*/ 23 w 57"/>
                <a:gd name="T3" fmla="*/ 12 h 108"/>
                <a:gd name="T4" fmla="*/ 34 w 57"/>
                <a:gd name="T5" fmla="*/ 12 h 108"/>
                <a:gd name="T6" fmla="*/ 34 w 57"/>
                <a:gd name="T7" fmla="*/ 23 h 108"/>
                <a:gd name="T8" fmla="*/ 23 w 57"/>
                <a:gd name="T9" fmla="*/ 23 h 108"/>
                <a:gd name="T10" fmla="*/ 23 w 57"/>
                <a:gd name="T11" fmla="*/ 12 h 108"/>
                <a:gd name="T12" fmla="*/ 10 w 57"/>
                <a:gd name="T13" fmla="*/ 11 h 108"/>
                <a:gd name="T14" fmla="*/ 10 w 57"/>
                <a:gd name="T15" fmla="*/ 11 h 108"/>
                <a:gd name="T16" fmla="*/ 10 w 57"/>
                <a:gd name="T17" fmla="*/ 47 h 108"/>
                <a:gd name="T18" fmla="*/ 17 w 57"/>
                <a:gd name="T19" fmla="*/ 52 h 108"/>
                <a:gd name="T20" fmla="*/ 17 w 57"/>
                <a:gd name="T21" fmla="*/ 62 h 108"/>
                <a:gd name="T22" fmla="*/ 25 w 57"/>
                <a:gd name="T23" fmla="*/ 69 h 108"/>
                <a:gd name="T24" fmla="*/ 17 w 57"/>
                <a:gd name="T25" fmla="*/ 77 h 108"/>
                <a:gd name="T26" fmla="*/ 25 w 57"/>
                <a:gd name="T27" fmla="*/ 84 h 108"/>
                <a:gd name="T28" fmla="*/ 17 w 57"/>
                <a:gd name="T29" fmla="*/ 91 h 108"/>
                <a:gd name="T30" fmla="*/ 25 w 57"/>
                <a:gd name="T31" fmla="*/ 99 h 108"/>
                <a:gd name="T32" fmla="*/ 21 w 57"/>
                <a:gd name="T33" fmla="*/ 102 h 108"/>
                <a:gd name="T34" fmla="*/ 25 w 57"/>
                <a:gd name="T35" fmla="*/ 106 h 108"/>
                <a:gd name="T36" fmla="*/ 32 w 57"/>
                <a:gd name="T37" fmla="*/ 106 h 108"/>
                <a:gd name="T38" fmla="*/ 43 w 57"/>
                <a:gd name="T39" fmla="*/ 95 h 108"/>
                <a:gd name="T40" fmla="*/ 43 w 57"/>
                <a:gd name="T41" fmla="*/ 50 h 108"/>
                <a:gd name="T42" fmla="*/ 47 w 57"/>
                <a:gd name="T43" fmla="*/ 47 h 108"/>
                <a:gd name="T44" fmla="*/ 47 w 57"/>
                <a:gd name="T45" fmla="*/ 11 h 108"/>
                <a:gd name="T46" fmla="*/ 10 w 57"/>
                <a:gd name="T47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08">
                  <a:moveTo>
                    <a:pt x="23" y="12"/>
                  </a:moveTo>
                  <a:lnTo>
                    <a:pt x="23" y="12"/>
                  </a:lnTo>
                  <a:cubicBezTo>
                    <a:pt x="26" y="9"/>
                    <a:pt x="31" y="9"/>
                    <a:pt x="34" y="12"/>
                  </a:cubicBezTo>
                  <a:cubicBezTo>
                    <a:pt x="37" y="15"/>
                    <a:pt x="37" y="20"/>
                    <a:pt x="34" y="23"/>
                  </a:cubicBezTo>
                  <a:cubicBezTo>
                    <a:pt x="31" y="26"/>
                    <a:pt x="26" y="26"/>
                    <a:pt x="23" y="23"/>
                  </a:cubicBezTo>
                  <a:cubicBezTo>
                    <a:pt x="20" y="20"/>
                    <a:pt x="20" y="15"/>
                    <a:pt x="23" y="12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0" y="21"/>
                    <a:pt x="0" y="37"/>
                    <a:pt x="10" y="47"/>
                  </a:cubicBezTo>
                  <a:cubicBezTo>
                    <a:pt x="12" y="49"/>
                    <a:pt x="15" y="51"/>
                    <a:pt x="17" y="52"/>
                  </a:cubicBezTo>
                  <a:lnTo>
                    <a:pt x="17" y="62"/>
                  </a:lnTo>
                  <a:lnTo>
                    <a:pt x="25" y="69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17" y="91"/>
                  </a:lnTo>
                  <a:lnTo>
                    <a:pt x="25" y="99"/>
                  </a:lnTo>
                  <a:lnTo>
                    <a:pt x="21" y="102"/>
                  </a:lnTo>
                  <a:lnTo>
                    <a:pt x="25" y="106"/>
                  </a:lnTo>
                  <a:cubicBezTo>
                    <a:pt x="27" y="108"/>
                    <a:pt x="30" y="108"/>
                    <a:pt x="32" y="106"/>
                  </a:cubicBezTo>
                  <a:lnTo>
                    <a:pt x="43" y="95"/>
                  </a:lnTo>
                  <a:lnTo>
                    <a:pt x="43" y="50"/>
                  </a:lnTo>
                  <a:cubicBezTo>
                    <a:pt x="44" y="49"/>
                    <a:pt x="45" y="48"/>
                    <a:pt x="47" y="47"/>
                  </a:cubicBezTo>
                  <a:cubicBezTo>
                    <a:pt x="57" y="37"/>
                    <a:pt x="57" y="21"/>
                    <a:pt x="47" y="11"/>
                  </a:cubicBezTo>
                  <a:cubicBezTo>
                    <a:pt x="36" y="0"/>
                    <a:pt x="20" y="0"/>
                    <a:pt x="10" y="11"/>
                  </a:cubicBezTo>
                  <a:close/>
                </a:path>
              </a:pathLst>
            </a:custGeom>
            <a:solidFill>
              <a:srgbClr val="0098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4DC170FE-94D4-424C-823F-671CCF26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3408"/>
              <a:ext cx="286" cy="76"/>
            </a:xfrm>
            <a:custGeom>
              <a:avLst/>
              <a:gdLst>
                <a:gd name="T0" fmla="*/ 87 w 107"/>
                <a:gd name="T1" fmla="*/ 0 h 27"/>
                <a:gd name="T2" fmla="*/ 87 w 107"/>
                <a:gd name="T3" fmla="*/ 0 h 27"/>
                <a:gd name="T4" fmla="*/ 20 w 107"/>
                <a:gd name="T5" fmla="*/ 0 h 27"/>
                <a:gd name="T6" fmla="*/ 0 w 107"/>
                <a:gd name="T7" fmla="*/ 27 h 27"/>
                <a:gd name="T8" fmla="*/ 107 w 107"/>
                <a:gd name="T9" fmla="*/ 27 h 27"/>
                <a:gd name="T10" fmla="*/ 87 w 10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7">
                  <a:moveTo>
                    <a:pt x="87" y="0"/>
                  </a:moveTo>
                  <a:lnTo>
                    <a:pt x="87" y="0"/>
                  </a:lnTo>
                  <a:lnTo>
                    <a:pt x="20" y="0"/>
                  </a:lnTo>
                  <a:lnTo>
                    <a:pt x="0" y="27"/>
                  </a:lnTo>
                  <a:lnTo>
                    <a:pt x="107" y="2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98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82C242BD-6D40-4F52-BC7F-A9024D0F7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" y="3501"/>
              <a:ext cx="286" cy="59"/>
            </a:xfrm>
            <a:custGeom>
              <a:avLst/>
              <a:gdLst>
                <a:gd name="T0" fmla="*/ 101 w 107"/>
                <a:gd name="T1" fmla="*/ 14 h 21"/>
                <a:gd name="T2" fmla="*/ 101 w 107"/>
                <a:gd name="T3" fmla="*/ 14 h 21"/>
                <a:gd name="T4" fmla="*/ 94 w 107"/>
                <a:gd name="T5" fmla="*/ 14 h 21"/>
                <a:gd name="T6" fmla="*/ 94 w 107"/>
                <a:gd name="T7" fmla="*/ 7 h 21"/>
                <a:gd name="T8" fmla="*/ 101 w 107"/>
                <a:gd name="T9" fmla="*/ 7 h 21"/>
                <a:gd name="T10" fmla="*/ 101 w 107"/>
                <a:gd name="T11" fmla="*/ 14 h 21"/>
                <a:gd name="T12" fmla="*/ 0 w 107"/>
                <a:gd name="T13" fmla="*/ 21 h 21"/>
                <a:gd name="T14" fmla="*/ 0 w 107"/>
                <a:gd name="T15" fmla="*/ 21 h 21"/>
                <a:gd name="T16" fmla="*/ 107 w 107"/>
                <a:gd name="T17" fmla="*/ 21 h 21"/>
                <a:gd name="T18" fmla="*/ 107 w 107"/>
                <a:gd name="T19" fmla="*/ 0 h 21"/>
                <a:gd name="T20" fmla="*/ 0 w 107"/>
                <a:gd name="T21" fmla="*/ 0 h 21"/>
                <a:gd name="T22" fmla="*/ 0 w 107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1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98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F3564856-E4C7-4D9E-8E73-A6DBE4335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" y="3577"/>
              <a:ext cx="286" cy="57"/>
            </a:xfrm>
            <a:custGeom>
              <a:avLst/>
              <a:gdLst>
                <a:gd name="T0" fmla="*/ 101 w 107"/>
                <a:gd name="T1" fmla="*/ 14 h 20"/>
                <a:gd name="T2" fmla="*/ 101 w 107"/>
                <a:gd name="T3" fmla="*/ 14 h 20"/>
                <a:gd name="T4" fmla="*/ 94 w 107"/>
                <a:gd name="T5" fmla="*/ 14 h 20"/>
                <a:gd name="T6" fmla="*/ 94 w 107"/>
                <a:gd name="T7" fmla="*/ 7 h 20"/>
                <a:gd name="T8" fmla="*/ 101 w 107"/>
                <a:gd name="T9" fmla="*/ 7 h 20"/>
                <a:gd name="T10" fmla="*/ 101 w 107"/>
                <a:gd name="T11" fmla="*/ 14 h 20"/>
                <a:gd name="T12" fmla="*/ 0 w 107"/>
                <a:gd name="T13" fmla="*/ 20 h 20"/>
                <a:gd name="T14" fmla="*/ 0 w 107"/>
                <a:gd name="T15" fmla="*/ 20 h 20"/>
                <a:gd name="T16" fmla="*/ 107 w 107"/>
                <a:gd name="T17" fmla="*/ 20 h 20"/>
                <a:gd name="T18" fmla="*/ 107 w 107"/>
                <a:gd name="T19" fmla="*/ 0 h 20"/>
                <a:gd name="T20" fmla="*/ 0 w 107"/>
                <a:gd name="T21" fmla="*/ 0 h 20"/>
                <a:gd name="T22" fmla="*/ 0 w 107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">
                  <a:moveTo>
                    <a:pt x="101" y="14"/>
                  </a:moveTo>
                  <a:lnTo>
                    <a:pt x="101" y="14"/>
                  </a:lnTo>
                  <a:lnTo>
                    <a:pt x="94" y="14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1" y="14"/>
                  </a:lnTo>
                  <a:close/>
                  <a:moveTo>
                    <a:pt x="0" y="20"/>
                  </a:moveTo>
                  <a:lnTo>
                    <a:pt x="0" y="20"/>
                  </a:lnTo>
                  <a:lnTo>
                    <a:pt x="107" y="2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98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0D5F8E50-2947-4FD5-A4FB-2B4739401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3153"/>
              <a:ext cx="570" cy="373"/>
            </a:xfrm>
            <a:custGeom>
              <a:avLst/>
              <a:gdLst>
                <a:gd name="T0" fmla="*/ 186 w 213"/>
                <a:gd name="T1" fmla="*/ 66 h 132"/>
                <a:gd name="T2" fmla="*/ 186 w 213"/>
                <a:gd name="T3" fmla="*/ 66 h 132"/>
                <a:gd name="T4" fmla="*/ 187 w 213"/>
                <a:gd name="T5" fmla="*/ 59 h 132"/>
                <a:gd name="T6" fmla="*/ 153 w 213"/>
                <a:gd name="T7" fmla="*/ 26 h 132"/>
                <a:gd name="T8" fmla="*/ 145 w 213"/>
                <a:gd name="T9" fmla="*/ 27 h 132"/>
                <a:gd name="T10" fmla="*/ 107 w 213"/>
                <a:gd name="T11" fmla="*/ 0 h 132"/>
                <a:gd name="T12" fmla="*/ 68 w 213"/>
                <a:gd name="T13" fmla="*/ 28 h 132"/>
                <a:gd name="T14" fmla="*/ 53 w 213"/>
                <a:gd name="T15" fmla="*/ 26 h 132"/>
                <a:gd name="T16" fmla="*/ 53 w 213"/>
                <a:gd name="T17" fmla="*/ 26 h 132"/>
                <a:gd name="T18" fmla="*/ 0 w 213"/>
                <a:gd name="T19" fmla="*/ 79 h 132"/>
                <a:gd name="T20" fmla="*/ 0 w 213"/>
                <a:gd name="T21" fmla="*/ 83 h 132"/>
                <a:gd name="T22" fmla="*/ 9 w 213"/>
                <a:gd name="T23" fmla="*/ 83 h 132"/>
                <a:gd name="T24" fmla="*/ 14 w 213"/>
                <a:gd name="T25" fmla="*/ 83 h 132"/>
                <a:gd name="T26" fmla="*/ 13 w 213"/>
                <a:gd name="T27" fmla="*/ 79 h 132"/>
                <a:gd name="T28" fmla="*/ 53 w 213"/>
                <a:gd name="T29" fmla="*/ 39 h 132"/>
                <a:gd name="T30" fmla="*/ 82 w 213"/>
                <a:gd name="T31" fmla="*/ 51 h 132"/>
                <a:gd name="T32" fmla="*/ 91 w 213"/>
                <a:gd name="T33" fmla="*/ 51 h 132"/>
                <a:gd name="T34" fmla="*/ 91 w 213"/>
                <a:gd name="T35" fmla="*/ 42 h 132"/>
                <a:gd name="T36" fmla="*/ 81 w 213"/>
                <a:gd name="T37" fmla="*/ 33 h 132"/>
                <a:gd name="T38" fmla="*/ 107 w 213"/>
                <a:gd name="T39" fmla="*/ 12 h 132"/>
                <a:gd name="T40" fmla="*/ 133 w 213"/>
                <a:gd name="T41" fmla="*/ 39 h 132"/>
                <a:gd name="T42" fmla="*/ 133 w 213"/>
                <a:gd name="T43" fmla="*/ 44 h 132"/>
                <a:gd name="T44" fmla="*/ 138 w 213"/>
                <a:gd name="T45" fmla="*/ 52 h 132"/>
                <a:gd name="T46" fmla="*/ 139 w 213"/>
                <a:gd name="T47" fmla="*/ 52 h 132"/>
                <a:gd name="T48" fmla="*/ 146 w 213"/>
                <a:gd name="T49" fmla="*/ 47 h 132"/>
                <a:gd name="T50" fmla="*/ 147 w 213"/>
                <a:gd name="T51" fmla="*/ 40 h 132"/>
                <a:gd name="T52" fmla="*/ 153 w 213"/>
                <a:gd name="T53" fmla="*/ 39 h 132"/>
                <a:gd name="T54" fmla="*/ 173 w 213"/>
                <a:gd name="T55" fmla="*/ 59 h 132"/>
                <a:gd name="T56" fmla="*/ 172 w 213"/>
                <a:gd name="T57" fmla="*/ 66 h 132"/>
                <a:gd name="T58" fmla="*/ 167 w 213"/>
                <a:gd name="T59" fmla="*/ 66 h 132"/>
                <a:gd name="T60" fmla="*/ 160 w 213"/>
                <a:gd name="T61" fmla="*/ 72 h 132"/>
                <a:gd name="T62" fmla="*/ 167 w 213"/>
                <a:gd name="T63" fmla="*/ 79 h 132"/>
                <a:gd name="T64" fmla="*/ 180 w 213"/>
                <a:gd name="T65" fmla="*/ 79 h 132"/>
                <a:gd name="T66" fmla="*/ 200 w 213"/>
                <a:gd name="T67" fmla="*/ 99 h 132"/>
                <a:gd name="T68" fmla="*/ 180 w 213"/>
                <a:gd name="T69" fmla="*/ 119 h 132"/>
                <a:gd name="T70" fmla="*/ 167 w 213"/>
                <a:gd name="T71" fmla="*/ 119 h 132"/>
                <a:gd name="T72" fmla="*/ 160 w 213"/>
                <a:gd name="T73" fmla="*/ 126 h 132"/>
                <a:gd name="T74" fmla="*/ 167 w 213"/>
                <a:gd name="T75" fmla="*/ 132 h 132"/>
                <a:gd name="T76" fmla="*/ 180 w 213"/>
                <a:gd name="T77" fmla="*/ 132 h 132"/>
                <a:gd name="T78" fmla="*/ 213 w 213"/>
                <a:gd name="T79" fmla="*/ 99 h 132"/>
                <a:gd name="T80" fmla="*/ 186 w 213"/>
                <a:gd name="T81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132">
                  <a:moveTo>
                    <a:pt x="186" y="66"/>
                  </a:moveTo>
                  <a:lnTo>
                    <a:pt x="186" y="66"/>
                  </a:lnTo>
                  <a:cubicBezTo>
                    <a:pt x="186" y="64"/>
                    <a:pt x="187" y="62"/>
                    <a:pt x="187" y="59"/>
                  </a:cubicBezTo>
                  <a:cubicBezTo>
                    <a:pt x="187" y="41"/>
                    <a:pt x="172" y="26"/>
                    <a:pt x="153" y="26"/>
                  </a:cubicBezTo>
                  <a:cubicBezTo>
                    <a:pt x="150" y="26"/>
                    <a:pt x="148" y="26"/>
                    <a:pt x="145" y="27"/>
                  </a:cubicBezTo>
                  <a:cubicBezTo>
                    <a:pt x="140" y="11"/>
                    <a:pt x="125" y="0"/>
                    <a:pt x="107" y="0"/>
                  </a:cubicBezTo>
                  <a:cubicBezTo>
                    <a:pt x="89" y="0"/>
                    <a:pt x="73" y="11"/>
                    <a:pt x="68" y="28"/>
                  </a:cubicBezTo>
                  <a:cubicBezTo>
                    <a:pt x="64" y="26"/>
                    <a:pt x="59" y="26"/>
                    <a:pt x="53" y="26"/>
                  </a:cubicBezTo>
                  <a:lnTo>
                    <a:pt x="53" y="26"/>
                  </a:lnTo>
                  <a:cubicBezTo>
                    <a:pt x="24" y="26"/>
                    <a:pt x="0" y="50"/>
                    <a:pt x="0" y="79"/>
                  </a:cubicBezTo>
                  <a:cubicBezTo>
                    <a:pt x="0" y="80"/>
                    <a:pt x="0" y="81"/>
                    <a:pt x="0" y="83"/>
                  </a:cubicBezTo>
                  <a:lnTo>
                    <a:pt x="9" y="83"/>
                  </a:lnTo>
                  <a:lnTo>
                    <a:pt x="14" y="83"/>
                  </a:lnTo>
                  <a:cubicBezTo>
                    <a:pt x="14" y="81"/>
                    <a:pt x="13" y="80"/>
                    <a:pt x="13" y="79"/>
                  </a:cubicBezTo>
                  <a:cubicBezTo>
                    <a:pt x="13" y="57"/>
                    <a:pt x="31" y="39"/>
                    <a:pt x="53" y="39"/>
                  </a:cubicBezTo>
                  <a:cubicBezTo>
                    <a:pt x="64" y="39"/>
                    <a:pt x="74" y="43"/>
                    <a:pt x="82" y="51"/>
                  </a:cubicBezTo>
                  <a:cubicBezTo>
                    <a:pt x="85" y="54"/>
                    <a:pt x="89" y="54"/>
                    <a:pt x="91" y="51"/>
                  </a:cubicBezTo>
                  <a:cubicBezTo>
                    <a:pt x="94" y="49"/>
                    <a:pt x="94" y="44"/>
                    <a:pt x="91" y="42"/>
                  </a:cubicBezTo>
                  <a:cubicBezTo>
                    <a:pt x="88" y="38"/>
                    <a:pt x="85" y="36"/>
                    <a:pt x="81" y="33"/>
                  </a:cubicBezTo>
                  <a:cubicBezTo>
                    <a:pt x="83" y="21"/>
                    <a:pt x="94" y="12"/>
                    <a:pt x="107" y="12"/>
                  </a:cubicBezTo>
                  <a:cubicBezTo>
                    <a:pt x="121" y="12"/>
                    <a:pt x="133" y="24"/>
                    <a:pt x="133" y="39"/>
                  </a:cubicBezTo>
                  <a:cubicBezTo>
                    <a:pt x="133" y="41"/>
                    <a:pt x="133" y="43"/>
                    <a:pt x="133" y="44"/>
                  </a:cubicBezTo>
                  <a:cubicBezTo>
                    <a:pt x="132" y="48"/>
                    <a:pt x="134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43" y="52"/>
                    <a:pt x="145" y="50"/>
                    <a:pt x="146" y="47"/>
                  </a:cubicBezTo>
                  <a:cubicBezTo>
                    <a:pt x="146" y="45"/>
                    <a:pt x="147" y="43"/>
                    <a:pt x="147" y="40"/>
                  </a:cubicBezTo>
                  <a:cubicBezTo>
                    <a:pt x="149" y="39"/>
                    <a:pt x="151" y="39"/>
                    <a:pt x="153" y="39"/>
                  </a:cubicBezTo>
                  <a:cubicBezTo>
                    <a:pt x="164" y="39"/>
                    <a:pt x="173" y="48"/>
                    <a:pt x="173" y="59"/>
                  </a:cubicBezTo>
                  <a:cubicBezTo>
                    <a:pt x="173" y="61"/>
                    <a:pt x="173" y="64"/>
                    <a:pt x="172" y="66"/>
                  </a:cubicBezTo>
                  <a:lnTo>
                    <a:pt x="167" y="66"/>
                  </a:lnTo>
                  <a:cubicBezTo>
                    <a:pt x="163" y="66"/>
                    <a:pt x="160" y="69"/>
                    <a:pt x="160" y="72"/>
                  </a:cubicBezTo>
                  <a:cubicBezTo>
                    <a:pt x="160" y="76"/>
                    <a:pt x="163" y="79"/>
                    <a:pt x="167" y="79"/>
                  </a:cubicBezTo>
                  <a:lnTo>
                    <a:pt x="180" y="79"/>
                  </a:lnTo>
                  <a:cubicBezTo>
                    <a:pt x="191" y="79"/>
                    <a:pt x="200" y="88"/>
                    <a:pt x="200" y="99"/>
                  </a:cubicBezTo>
                  <a:cubicBezTo>
                    <a:pt x="200" y="110"/>
                    <a:pt x="191" y="119"/>
                    <a:pt x="180" y="119"/>
                  </a:cubicBezTo>
                  <a:lnTo>
                    <a:pt x="167" y="119"/>
                  </a:lnTo>
                  <a:cubicBezTo>
                    <a:pt x="163" y="119"/>
                    <a:pt x="160" y="122"/>
                    <a:pt x="160" y="126"/>
                  </a:cubicBezTo>
                  <a:cubicBezTo>
                    <a:pt x="160" y="129"/>
                    <a:pt x="163" y="132"/>
                    <a:pt x="167" y="132"/>
                  </a:cubicBezTo>
                  <a:lnTo>
                    <a:pt x="180" y="132"/>
                  </a:lnTo>
                  <a:cubicBezTo>
                    <a:pt x="198" y="132"/>
                    <a:pt x="213" y="117"/>
                    <a:pt x="213" y="99"/>
                  </a:cubicBezTo>
                  <a:cubicBezTo>
                    <a:pt x="213" y="83"/>
                    <a:pt x="202" y="69"/>
                    <a:pt x="186" y="66"/>
                  </a:cubicBezTo>
                  <a:close/>
                </a:path>
              </a:pathLst>
            </a:custGeom>
            <a:solidFill>
              <a:srgbClr val="0098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4">
            <a:extLst>
              <a:ext uri="{FF2B5EF4-FFF2-40B4-BE49-F238E27FC236}">
                <a16:creationId xmlns:a16="http://schemas.microsoft.com/office/drawing/2014/main" id="{60DBD509-983D-4555-99FB-C09FAD784D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5535" y="1176293"/>
            <a:ext cx="2011199" cy="1105861"/>
            <a:chOff x="4035" y="751"/>
            <a:chExt cx="1448" cy="762"/>
          </a:xfrm>
        </p:grpSpPr>
        <p:sp>
          <p:nvSpPr>
            <p:cNvPr id="93" name="AutoShape 3">
              <a:extLst>
                <a:ext uri="{FF2B5EF4-FFF2-40B4-BE49-F238E27FC236}">
                  <a16:creationId xmlns:a16="http://schemas.microsoft.com/office/drawing/2014/main" id="{3CC862A9-8176-47D6-86DB-FA2621FF50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5" y="751"/>
              <a:ext cx="1448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12F89F97-6AC1-4A48-AF4F-51FB6F9AA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492"/>
              <a:ext cx="1544" cy="87"/>
            </a:xfrm>
            <a:custGeom>
              <a:avLst/>
              <a:gdLst>
                <a:gd name="T0" fmla="*/ 249 w 255"/>
                <a:gd name="T1" fmla="*/ 13 h 13"/>
                <a:gd name="T2" fmla="*/ 249 w 255"/>
                <a:gd name="T3" fmla="*/ 13 h 13"/>
                <a:gd name="T4" fmla="*/ 7 w 255"/>
                <a:gd name="T5" fmla="*/ 13 h 13"/>
                <a:gd name="T6" fmla="*/ 0 w 255"/>
                <a:gd name="T7" fmla="*/ 5 h 13"/>
                <a:gd name="T8" fmla="*/ 0 w 255"/>
                <a:gd name="T9" fmla="*/ 0 h 13"/>
                <a:gd name="T10" fmla="*/ 255 w 255"/>
                <a:gd name="T11" fmla="*/ 0 h 13"/>
                <a:gd name="T12" fmla="*/ 255 w 255"/>
                <a:gd name="T13" fmla="*/ 6 h 13"/>
                <a:gd name="T14" fmla="*/ 249 w 25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3">
                  <a:moveTo>
                    <a:pt x="249" y="13"/>
                  </a:moveTo>
                  <a:lnTo>
                    <a:pt x="249" y="13"/>
                  </a:lnTo>
                  <a:lnTo>
                    <a:pt x="7" y="13"/>
                  </a:lnTo>
                  <a:cubicBezTo>
                    <a:pt x="3" y="13"/>
                    <a:pt x="0" y="9"/>
                    <a:pt x="0" y="5"/>
                  </a:cubicBezTo>
                  <a:lnTo>
                    <a:pt x="0" y="0"/>
                  </a:lnTo>
                  <a:lnTo>
                    <a:pt x="255" y="0"/>
                  </a:lnTo>
                  <a:lnTo>
                    <a:pt x="255" y="6"/>
                  </a:lnTo>
                  <a:cubicBezTo>
                    <a:pt x="255" y="10"/>
                    <a:pt x="252" y="13"/>
                    <a:pt x="249" y="13"/>
                  </a:cubicBezTo>
                  <a:close/>
                </a:path>
              </a:pathLst>
            </a:custGeom>
            <a:solidFill>
              <a:srgbClr val="9999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38E07458-BA54-49F3-B0D3-6D455C509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6" y="711"/>
              <a:ext cx="1242" cy="741"/>
            </a:xfrm>
            <a:custGeom>
              <a:avLst/>
              <a:gdLst>
                <a:gd name="T0" fmla="*/ 199 w 205"/>
                <a:gd name="T1" fmla="*/ 105 h 111"/>
                <a:gd name="T2" fmla="*/ 199 w 205"/>
                <a:gd name="T3" fmla="*/ 105 h 111"/>
                <a:gd name="T4" fmla="*/ 6 w 205"/>
                <a:gd name="T5" fmla="*/ 105 h 111"/>
                <a:gd name="T6" fmla="*/ 6 w 205"/>
                <a:gd name="T7" fmla="*/ 7 h 111"/>
                <a:gd name="T8" fmla="*/ 199 w 205"/>
                <a:gd name="T9" fmla="*/ 7 h 111"/>
                <a:gd name="T10" fmla="*/ 199 w 205"/>
                <a:gd name="T11" fmla="*/ 105 h 111"/>
                <a:gd name="T12" fmla="*/ 196 w 205"/>
                <a:gd name="T13" fmla="*/ 0 h 111"/>
                <a:gd name="T14" fmla="*/ 196 w 205"/>
                <a:gd name="T15" fmla="*/ 0 h 111"/>
                <a:gd name="T16" fmla="*/ 9 w 205"/>
                <a:gd name="T17" fmla="*/ 0 h 111"/>
                <a:gd name="T18" fmla="*/ 0 w 205"/>
                <a:gd name="T19" fmla="*/ 8 h 111"/>
                <a:gd name="T20" fmla="*/ 0 w 205"/>
                <a:gd name="T21" fmla="*/ 111 h 111"/>
                <a:gd name="T22" fmla="*/ 205 w 205"/>
                <a:gd name="T23" fmla="*/ 111 h 111"/>
                <a:gd name="T24" fmla="*/ 205 w 205"/>
                <a:gd name="T25" fmla="*/ 8 h 111"/>
                <a:gd name="T26" fmla="*/ 196 w 205"/>
                <a:gd name="T2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11">
                  <a:moveTo>
                    <a:pt x="199" y="105"/>
                  </a:moveTo>
                  <a:lnTo>
                    <a:pt x="199" y="105"/>
                  </a:lnTo>
                  <a:lnTo>
                    <a:pt x="6" y="105"/>
                  </a:lnTo>
                  <a:lnTo>
                    <a:pt x="6" y="7"/>
                  </a:lnTo>
                  <a:lnTo>
                    <a:pt x="199" y="7"/>
                  </a:lnTo>
                  <a:lnTo>
                    <a:pt x="199" y="105"/>
                  </a:lnTo>
                  <a:close/>
                  <a:moveTo>
                    <a:pt x="196" y="0"/>
                  </a:moveTo>
                  <a:lnTo>
                    <a:pt x="196" y="0"/>
                  </a:ln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111"/>
                  </a:lnTo>
                  <a:lnTo>
                    <a:pt x="205" y="111"/>
                  </a:lnTo>
                  <a:lnTo>
                    <a:pt x="205" y="8"/>
                  </a:lnTo>
                  <a:cubicBezTo>
                    <a:pt x="205" y="4"/>
                    <a:pt x="201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70" y="3218840"/>
            <a:ext cx="314205" cy="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46179"/>
            <a:ext cx="8694451" cy="450663"/>
          </a:xfrm>
        </p:spPr>
        <p:txBody>
          <a:bodyPr/>
          <a:lstStyle/>
          <a:p>
            <a:r>
              <a:rPr lang="ru-RU" sz="2600" dirty="0">
                <a:latin typeface="+mj-lt"/>
              </a:rPr>
              <a:t>Безопасность корневых серверов</a:t>
            </a:r>
            <a:endParaRPr sz="2600" dirty="0">
              <a:latin typeface="+mj-lt"/>
            </a:endParaRP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078D1A9-62C6-E944-A1AB-F0AF6A7F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14" y="3429000"/>
            <a:ext cx="6023222" cy="2654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A4F91-DF5F-184D-ABB0-A9F6FE6944B0}"/>
              </a:ext>
            </a:extLst>
          </p:cNvPr>
          <p:cNvSpPr txBox="1"/>
          <p:nvPr/>
        </p:nvSpPr>
        <p:spPr>
          <a:xfrm>
            <a:off x="374904" y="960699"/>
            <a:ext cx="805146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cs typeface="Source Sans Pro"/>
              </a:rPr>
              <a:t>Администрирование корневой зоны </a:t>
            </a:r>
            <a:r>
              <a:rPr lang="en-US" sz="1600" dirty="0">
                <a:cs typeface="Source Sans Pro"/>
              </a:rPr>
              <a:t>DNS </a:t>
            </a:r>
            <a:r>
              <a:rPr lang="ru-RU" sz="1600" dirty="0">
                <a:cs typeface="Source Sans Pro"/>
              </a:rPr>
              <a:t>осуществляет </a:t>
            </a:r>
            <a:r>
              <a:rPr lang="en-US" sz="1600" dirty="0">
                <a:cs typeface="Source Sans Pro"/>
              </a:rPr>
              <a:t>ICANN</a:t>
            </a:r>
          </a:p>
          <a:p>
            <a:endParaRPr lang="en-US" sz="1600" dirty="0">
              <a:cs typeface="Source Sans Pro"/>
            </a:endParaRPr>
          </a:p>
          <a:p>
            <a:r>
              <a:rPr lang="ru-RU" sz="1600" dirty="0">
                <a:cs typeface="Source Sans Pro"/>
              </a:rPr>
              <a:t>Меры по безопасности системы корневых серверов: </a:t>
            </a:r>
          </a:p>
          <a:p>
            <a:endParaRPr lang="ru-RU" sz="1600" dirty="0">
              <a:cs typeface="Source Sans Pro"/>
            </a:endParaRPr>
          </a:p>
          <a:p>
            <a:pPr marL="342900" indent="-342900">
              <a:buAutoNum type="arabicPeriod"/>
            </a:pPr>
            <a:r>
              <a:rPr lang="ru-RU" sz="1600" dirty="0">
                <a:cs typeface="Source Sans Pro"/>
              </a:rPr>
              <a:t>Множественность административных единиц – 12 операторов, которые управляют 13 «облаками» </a:t>
            </a:r>
            <a:r>
              <a:rPr lang="en-US" sz="1600" dirty="0">
                <a:cs typeface="Source Sans Pro"/>
              </a:rPr>
              <a:t>A-M</a:t>
            </a:r>
          </a:p>
          <a:p>
            <a:pPr marL="342900" indent="-342900">
              <a:buAutoNum type="arabicPeriod"/>
            </a:pPr>
            <a:r>
              <a:rPr lang="ru-RU" sz="1600" dirty="0">
                <a:cs typeface="Source Sans Pro"/>
              </a:rPr>
              <a:t>Множественность источников информации – более 1400 узлов по всему миру </a:t>
            </a:r>
          </a:p>
          <a:p>
            <a:pPr marL="342900" indent="-342900">
              <a:buAutoNum type="arabicPeriod"/>
            </a:pPr>
            <a:r>
              <a:rPr lang="ru-RU" sz="1600" dirty="0">
                <a:cs typeface="Source Sans Pro"/>
              </a:rPr>
              <a:t>Целостность и стойкость к изменениям корневой зоны – </a:t>
            </a:r>
            <a:r>
              <a:rPr lang="en-US" sz="1600" dirty="0">
                <a:cs typeface="Source Sans Pro"/>
              </a:rPr>
              <a:t>DNSSEC </a:t>
            </a:r>
            <a:r>
              <a:rPr lang="ru-RU" sz="1600" dirty="0">
                <a:cs typeface="Source Sans Pro"/>
              </a:rPr>
              <a:t>и процедура регулярной ротации ключей</a:t>
            </a:r>
            <a:endParaRPr lang="en-BE" sz="1600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03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B3458"/>
                </a:solidFill>
                <a:latin typeface="+mj-lt"/>
                <a:sym typeface="Arial"/>
              </a:rPr>
              <a:t>Домены верхнего уровня</a:t>
            </a:r>
            <a:endParaRPr lang="ru-RU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E4045-8A7F-4746-AEB3-FEF361011E58}"/>
              </a:ext>
            </a:extLst>
          </p:cNvPr>
          <p:cNvSpPr txBox="1"/>
          <p:nvPr/>
        </p:nvSpPr>
        <p:spPr>
          <a:xfrm>
            <a:off x="4195823" y="1469984"/>
            <a:ext cx="75235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cs typeface="Source Sans Pro"/>
              </a:rPr>
              <a:t>TLD</a:t>
            </a:r>
            <a:endParaRPr lang="en-BE" sz="2600" dirty="0" err="1">
              <a:cs typeface="Source Sans Pro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17365DD-92EB-8540-9EA9-0CDB13FC0CC0}"/>
              </a:ext>
            </a:extLst>
          </p:cNvPr>
          <p:cNvSpPr txBox="1"/>
          <p:nvPr/>
        </p:nvSpPr>
        <p:spPr>
          <a:xfrm>
            <a:off x="6246472" y="2839654"/>
            <a:ext cx="9298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cs typeface="Source Sans Pro"/>
              </a:rPr>
              <a:t>gTLD</a:t>
            </a:r>
            <a:endParaRPr lang="en-BE" sz="2600" dirty="0" err="1">
              <a:cs typeface="Source Sans Pro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6BBF1F2-C39B-364E-9555-25F807616945}"/>
              </a:ext>
            </a:extLst>
          </p:cNvPr>
          <p:cNvSpPr txBox="1"/>
          <p:nvPr/>
        </p:nvSpPr>
        <p:spPr>
          <a:xfrm>
            <a:off x="1875099" y="2839654"/>
            <a:ext cx="102821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cs typeface="Source Sans Pro"/>
              </a:rPr>
              <a:t>ccTLD</a:t>
            </a:r>
            <a:endParaRPr lang="en-BE" sz="2600" dirty="0" err="1">
              <a:cs typeface="Source Sans Pro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B08F96-0E48-F741-ACAB-9A41846877B9}"/>
              </a:ext>
            </a:extLst>
          </p:cNvPr>
          <p:cNvSpPr txBox="1"/>
          <p:nvPr/>
        </p:nvSpPr>
        <p:spPr>
          <a:xfrm>
            <a:off x="374904" y="3525623"/>
            <a:ext cx="38209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cs typeface="Source Sans Pro"/>
              </a:rPr>
              <a:t>.UA .BY .KZ .GE .RU .DE .CN .FR</a:t>
            </a:r>
            <a:endParaRPr lang="en-BE" sz="1600" dirty="0" err="1">
              <a:cs typeface="Source Sans Pro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C6CE135-6BD5-5045-8F33-BE8E2E10DEFB}"/>
              </a:ext>
            </a:extLst>
          </p:cNvPr>
          <p:cNvSpPr txBox="1"/>
          <p:nvPr/>
        </p:nvSpPr>
        <p:spPr>
          <a:xfrm>
            <a:off x="4927029" y="3525623"/>
            <a:ext cx="3460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cs typeface="Source Sans Pro"/>
              </a:rPr>
              <a:t>.COM .NET .ORG .CLUB .XYZ .ART</a:t>
            </a:r>
            <a:endParaRPr lang="en-BE" sz="1600" dirty="0" err="1">
              <a:cs typeface="Source Sans Pro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7298456-E22B-D74A-9CC7-75E42FB46DC2}"/>
              </a:ext>
            </a:extLst>
          </p:cNvPr>
          <p:cNvSpPr/>
          <p:nvPr/>
        </p:nvSpPr>
        <p:spPr>
          <a:xfrm>
            <a:off x="2488557" y="1655180"/>
            <a:ext cx="45719" cy="7755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7D34411-09EB-0A4B-A7E4-969808BE7A35}"/>
              </a:ext>
            </a:extLst>
          </p:cNvPr>
          <p:cNvSpPr/>
          <p:nvPr/>
        </p:nvSpPr>
        <p:spPr>
          <a:xfrm rot="8601182">
            <a:off x="2906721" y="2153015"/>
            <a:ext cx="916657" cy="4571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66CEFDD2-1012-B44F-8DAE-3A8D1CD58659}"/>
              </a:ext>
            </a:extLst>
          </p:cNvPr>
          <p:cNvSpPr/>
          <p:nvPr/>
        </p:nvSpPr>
        <p:spPr>
          <a:xfrm rot="2203489" flipV="1">
            <a:off x="5084802" y="2160042"/>
            <a:ext cx="938552" cy="4571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609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 err="1">
                <a:solidFill>
                  <a:srgbClr val="0B3458"/>
                </a:solidFill>
                <a:latin typeface="+mj-lt"/>
                <a:sym typeface="Arial"/>
              </a:rPr>
              <a:t>Страновые</a:t>
            </a:r>
            <a:r>
              <a:rPr lang="ru-RU" dirty="0">
                <a:solidFill>
                  <a:srgbClr val="0B3458"/>
                </a:solidFill>
                <a:latin typeface="+mj-lt"/>
                <a:sym typeface="Arial"/>
              </a:rPr>
              <a:t> домены верхнего уровня </a:t>
            </a:r>
            <a:r>
              <a:rPr lang="en-US" dirty="0">
                <a:solidFill>
                  <a:srgbClr val="0B3458"/>
                </a:solidFill>
                <a:latin typeface="+mj-lt"/>
                <a:sym typeface="Arial"/>
              </a:rPr>
              <a:t>ccTLD </a:t>
            </a:r>
            <a:endParaRPr lang="ru-RU" dirty="0">
              <a:latin typeface="+mj-lt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7298456-E22B-D74A-9CC7-75E42FB46DC2}"/>
              </a:ext>
            </a:extLst>
          </p:cNvPr>
          <p:cNvSpPr/>
          <p:nvPr/>
        </p:nvSpPr>
        <p:spPr>
          <a:xfrm>
            <a:off x="2488557" y="1655180"/>
            <a:ext cx="45719" cy="7755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40FEC-2448-D049-AEFE-323DA6E7D50D}"/>
              </a:ext>
            </a:extLst>
          </p:cNvPr>
          <p:cNvSpPr txBox="1"/>
          <p:nvPr/>
        </p:nvSpPr>
        <p:spPr>
          <a:xfrm>
            <a:off x="810228" y="1666755"/>
            <a:ext cx="2222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экспертизы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235F8-0593-374B-8839-7084CFD045B2}"/>
              </a:ext>
            </a:extLst>
          </p:cNvPr>
          <p:cNvSpPr txBox="1"/>
          <p:nvPr/>
        </p:nvSpPr>
        <p:spPr>
          <a:xfrm>
            <a:off x="810227" y="3075801"/>
            <a:ext cx="2813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принятия решений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72335-C3A8-FD4C-9AFB-4113131B1A0F}"/>
              </a:ext>
            </a:extLst>
          </p:cNvPr>
          <p:cNvSpPr txBox="1"/>
          <p:nvPr/>
        </p:nvSpPr>
        <p:spPr>
          <a:xfrm>
            <a:off x="810228" y="4484848"/>
            <a:ext cx="2222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исполнения решений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C75BFC-78A2-B441-A413-83690D0C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02" y="1457848"/>
            <a:ext cx="917937" cy="91793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A566B9-05DC-234B-A15C-5C8C451A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468" y="1500236"/>
            <a:ext cx="1422400" cy="638802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34B964-D7E7-0A4C-89A9-94449FBBF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358" y="739004"/>
            <a:ext cx="1338845" cy="526512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E85CAB5-3ED8-9547-B2CB-3EFE64535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540" y="1457848"/>
            <a:ext cx="723578" cy="723578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256E053-F500-4047-8D5B-386A1149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1469" y="1451682"/>
            <a:ext cx="917937" cy="9179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0172F2-A6FE-E444-A79D-83CE271E30AB}"/>
              </a:ext>
            </a:extLst>
          </p:cNvPr>
          <p:cNvSpPr txBox="1"/>
          <p:nvPr/>
        </p:nvSpPr>
        <p:spPr>
          <a:xfrm>
            <a:off x="4173540" y="3217615"/>
            <a:ext cx="46926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Правоохранительные органы, </a:t>
            </a:r>
            <a:r>
              <a:rPr lang="en-US" dirty="0">
                <a:cs typeface="Source Sans Pro"/>
              </a:rPr>
              <a:t>CERT</a:t>
            </a:r>
            <a:r>
              <a:rPr lang="ru-RU" dirty="0">
                <a:cs typeface="Source Sans Pro"/>
              </a:rPr>
              <a:t>, провайдеры репутации</a:t>
            </a:r>
            <a:endParaRPr lang="en-BE" dirty="0" err="1">
              <a:cs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45EE9-1A95-9A4C-87C3-74E7ADB6D28B}"/>
              </a:ext>
            </a:extLst>
          </p:cNvPr>
          <p:cNvSpPr txBox="1"/>
          <p:nvPr/>
        </p:nvSpPr>
        <p:spPr>
          <a:xfrm>
            <a:off x="4173540" y="4484848"/>
            <a:ext cx="2222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Регистраторы (регистратуры)</a:t>
            </a:r>
            <a:endParaRPr lang="en-BE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2359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>
                <a:solidFill>
                  <a:srgbClr val="0B3458"/>
                </a:solidFill>
                <a:latin typeface="+mj-lt"/>
                <a:sym typeface="Arial"/>
              </a:rPr>
              <a:t>Общие домены верхнего уровня </a:t>
            </a:r>
            <a:r>
              <a:rPr lang="en-US" dirty="0">
                <a:solidFill>
                  <a:srgbClr val="0B3458"/>
                </a:solidFill>
                <a:latin typeface="+mj-lt"/>
                <a:sym typeface="Arial"/>
              </a:rPr>
              <a:t>gTLD </a:t>
            </a:r>
            <a:endParaRPr lang="ru-RU" dirty="0">
              <a:latin typeface="+mj-lt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7298456-E22B-D74A-9CC7-75E42FB46DC2}"/>
              </a:ext>
            </a:extLst>
          </p:cNvPr>
          <p:cNvSpPr/>
          <p:nvPr/>
        </p:nvSpPr>
        <p:spPr>
          <a:xfrm>
            <a:off x="2488557" y="1655180"/>
            <a:ext cx="45719" cy="7755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40FEC-2448-D049-AEFE-323DA6E7D50D}"/>
              </a:ext>
            </a:extLst>
          </p:cNvPr>
          <p:cNvSpPr txBox="1"/>
          <p:nvPr/>
        </p:nvSpPr>
        <p:spPr>
          <a:xfrm>
            <a:off x="810228" y="1666755"/>
            <a:ext cx="2222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экспертизы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235F8-0593-374B-8839-7084CFD045B2}"/>
              </a:ext>
            </a:extLst>
          </p:cNvPr>
          <p:cNvSpPr txBox="1"/>
          <p:nvPr/>
        </p:nvSpPr>
        <p:spPr>
          <a:xfrm>
            <a:off x="810227" y="3075801"/>
            <a:ext cx="2813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принятия решений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72335-C3A8-FD4C-9AFB-4113131B1A0F}"/>
              </a:ext>
            </a:extLst>
          </p:cNvPr>
          <p:cNvSpPr txBox="1"/>
          <p:nvPr/>
        </p:nvSpPr>
        <p:spPr>
          <a:xfrm>
            <a:off x="810228" y="4484848"/>
            <a:ext cx="2222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Центры исполнения решений</a:t>
            </a:r>
            <a:r>
              <a:rPr lang="en-US" dirty="0">
                <a:cs typeface="Source Sans Pro"/>
              </a:rPr>
              <a:t>:</a:t>
            </a:r>
            <a:endParaRPr lang="en-BE" dirty="0" err="1">
              <a:cs typeface="Source Sans Pr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0172F2-A6FE-E444-A79D-83CE271E30AB}"/>
              </a:ext>
            </a:extLst>
          </p:cNvPr>
          <p:cNvSpPr txBox="1"/>
          <p:nvPr/>
        </p:nvSpPr>
        <p:spPr>
          <a:xfrm>
            <a:off x="4173540" y="3217615"/>
            <a:ext cx="46926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Провайдеры репутации (+ правоохранительные органы и государственные организации)</a:t>
            </a:r>
            <a:endParaRPr lang="en-BE" dirty="0" err="1">
              <a:cs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45EE9-1A95-9A4C-87C3-74E7ADB6D28B}"/>
              </a:ext>
            </a:extLst>
          </p:cNvPr>
          <p:cNvSpPr txBox="1"/>
          <p:nvPr/>
        </p:nvSpPr>
        <p:spPr>
          <a:xfrm>
            <a:off x="4173540" y="4484848"/>
            <a:ext cx="2222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cs typeface="Source Sans Pro"/>
              </a:rPr>
              <a:t>Регистраторы (регистратуры)</a:t>
            </a:r>
            <a:endParaRPr lang="en-BE" dirty="0" err="1">
              <a:cs typeface="Source Sans Pro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B52FE89-8BFD-D54F-B8AE-DC380C5E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667" y="1327589"/>
            <a:ext cx="1590777" cy="7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>
                <a:solidFill>
                  <a:srgbClr val="0B3458"/>
                </a:solidFill>
                <a:latin typeface="+mj-lt"/>
                <a:sym typeface="Arial"/>
              </a:rPr>
              <a:t>Внешние источники</a:t>
            </a:r>
            <a:endParaRPr lang="ru-RU" dirty="0">
              <a:latin typeface="+mj-lt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7298456-E22B-D74A-9CC7-75E42FB46DC2}"/>
              </a:ext>
            </a:extLst>
          </p:cNvPr>
          <p:cNvSpPr/>
          <p:nvPr/>
        </p:nvSpPr>
        <p:spPr>
          <a:xfrm>
            <a:off x="2488557" y="1655180"/>
            <a:ext cx="45719" cy="7755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EEFEA-48F9-254F-93C1-98B4544A28E2}"/>
              </a:ext>
            </a:extLst>
          </p:cNvPr>
          <p:cNvSpPr txBox="1"/>
          <p:nvPr/>
        </p:nvSpPr>
        <p:spPr>
          <a:xfrm>
            <a:off x="590309" y="960698"/>
            <a:ext cx="762771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cs typeface="Source Sans Pro"/>
              </a:rPr>
              <a:t>Центры экспертизы </a:t>
            </a:r>
          </a:p>
          <a:p>
            <a:endParaRPr lang="ru-RU" dirty="0">
              <a:cs typeface="Source Sans Pro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cs typeface="Source Sans Pro"/>
              </a:rPr>
              <a:t>DNS Abuse institute </a:t>
            </a:r>
          </a:p>
          <a:p>
            <a:pPr marL="285750" indent="-285750">
              <a:buFontTx/>
              <a:buChar char="-"/>
            </a:pPr>
            <a:r>
              <a:rPr lang="en-US" dirty="0">
                <a:cs typeface="Source Sans Pro"/>
              </a:rPr>
              <a:t>Public safety working group</a:t>
            </a:r>
          </a:p>
          <a:p>
            <a:pPr marL="285750" indent="-285750">
              <a:buFontTx/>
              <a:buChar char="-"/>
            </a:pPr>
            <a:r>
              <a:rPr lang="ru-RU" dirty="0">
                <a:cs typeface="Source Sans Pro"/>
              </a:rPr>
              <a:t>Ситуативные рабочие группы, разрабатывающие общие документы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Source Sans Pro"/>
              </a:rPr>
              <a:t>DNS Abuse Framework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Source Sans Pro"/>
              </a:rPr>
              <a:t>Framework on DGAs</a:t>
            </a:r>
            <a:endParaRPr lang="en-BE" dirty="0" err="1">
              <a:cs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39B28-C1AD-1744-B782-E7C89F670190}"/>
              </a:ext>
            </a:extLst>
          </p:cNvPr>
          <p:cNvSpPr txBox="1"/>
          <p:nvPr/>
        </p:nvSpPr>
        <p:spPr>
          <a:xfrm>
            <a:off x="578734" y="3281647"/>
            <a:ext cx="762771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cs typeface="Source Sans Pro"/>
              </a:rPr>
              <a:t>Провайдеры репутации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cs typeface="Source Sans Pro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3"/>
              </a:rPr>
              <a:t>Spamhaus Domain Blocklist (DBL)</a:t>
            </a:r>
            <a:r>
              <a:rPr lang="en-GB" sz="1600" dirty="0"/>
              <a:t>. </a:t>
            </a:r>
            <a:r>
              <a:rPr lang="ru-RU" sz="1600" dirty="0"/>
              <a:t>Спам, </a:t>
            </a:r>
            <a:r>
              <a:rPr lang="ru-RU" sz="1600" dirty="0" err="1"/>
              <a:t>фишинг</a:t>
            </a:r>
            <a:r>
              <a:rPr lang="ru-RU" sz="1600" dirty="0"/>
              <a:t>, ПО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4"/>
              </a:rPr>
              <a:t>SURBL</a:t>
            </a:r>
            <a:r>
              <a:rPr lang="en-GB" sz="1600" dirty="0"/>
              <a:t>. </a:t>
            </a:r>
            <a:r>
              <a:rPr lang="ru-RU" sz="1600" dirty="0"/>
              <a:t>Спам, </a:t>
            </a:r>
            <a:r>
              <a:rPr lang="ru-RU" sz="1600" dirty="0" err="1"/>
              <a:t>фишинг</a:t>
            </a:r>
            <a:r>
              <a:rPr lang="ru-RU" sz="1600" dirty="0"/>
              <a:t>, ПО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5"/>
              </a:rPr>
              <a:t>Anti-PhishingWorking Group</a:t>
            </a:r>
            <a:r>
              <a:rPr lang="en-GB" sz="1600" dirty="0"/>
              <a:t>. </a:t>
            </a:r>
            <a:r>
              <a:rPr lang="ru-RU" sz="1600" dirty="0" err="1"/>
              <a:t>Фишинг</a:t>
            </a:r>
            <a:r>
              <a:rPr lang="ru-RU" sz="1600" dirty="0"/>
              <a:t> (не только домены, но и </a:t>
            </a:r>
            <a:r>
              <a:rPr lang="en-US" sz="1600" dirty="0"/>
              <a:t>URL)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6"/>
              </a:rPr>
              <a:t>Phishtank</a:t>
            </a:r>
            <a:r>
              <a:rPr lang="en-GB" sz="1600" dirty="0"/>
              <a:t>. </a:t>
            </a:r>
            <a:r>
              <a:rPr lang="ru-RU" sz="1600" dirty="0" err="1"/>
              <a:t>Фишинг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7"/>
              </a:rPr>
              <a:t>Malware Patrol</a:t>
            </a:r>
            <a:r>
              <a:rPr lang="en-GB" sz="1600" dirty="0"/>
              <a:t>: </a:t>
            </a:r>
            <a:r>
              <a:rPr lang="ru-RU" sz="1600" dirty="0"/>
              <a:t>ПО (составной лист из результатов мониторинга разных операторов</a:t>
            </a:r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8"/>
              </a:rPr>
              <a:t>Ransomware Tracker</a:t>
            </a:r>
            <a:r>
              <a:rPr lang="en-GB" sz="1600" dirty="0"/>
              <a:t>. </a:t>
            </a:r>
            <a:r>
              <a:rPr lang="ru-RU" sz="1600" dirty="0"/>
              <a:t>ПО и </a:t>
            </a:r>
            <a:r>
              <a:rPr lang="ru-RU" sz="1600" dirty="0" err="1"/>
              <a:t>Ботнеты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hlinkClick r:id="rId9"/>
              </a:rPr>
              <a:t>Feodotracker</a:t>
            </a:r>
            <a:r>
              <a:rPr lang="en-GB" sz="1600" dirty="0"/>
              <a:t>. </a:t>
            </a:r>
            <a:r>
              <a:rPr lang="ru-RU" sz="1600" dirty="0"/>
              <a:t>ПО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8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46179"/>
            <a:ext cx="8694451" cy="450663"/>
          </a:xfrm>
        </p:spPr>
        <p:txBody>
          <a:bodyPr/>
          <a:lstStyle/>
          <a:p>
            <a:r>
              <a:rPr lang="ru-RU" sz="2600" dirty="0">
                <a:latin typeface="+mj-lt"/>
              </a:rPr>
              <a:t>Пример работы </a:t>
            </a:r>
            <a:r>
              <a:rPr lang="en-US" sz="2600" dirty="0">
                <a:latin typeface="+mj-lt"/>
              </a:rPr>
              <a:t>DAAR </a:t>
            </a:r>
            <a:r>
              <a:rPr lang="ru-RU" sz="2600" dirty="0">
                <a:latin typeface="+mj-lt"/>
              </a:rPr>
              <a:t>в условиях </a:t>
            </a:r>
            <a:r>
              <a:rPr lang="en-US" sz="2600" dirty="0">
                <a:latin typeface="+mj-lt"/>
              </a:rPr>
              <a:t>COVID-19</a:t>
            </a:r>
            <a:endParaRPr sz="2600" dirty="0">
              <a:latin typeface="+mj-lt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ACCC6-8F30-4D4D-8A85-AE361A3E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608" y="1196919"/>
            <a:ext cx="4738494" cy="3551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1FCD5B-037F-7E4B-BFCF-4D0C01DA08C9}"/>
              </a:ext>
            </a:extLst>
          </p:cNvPr>
          <p:cNvSpPr txBox="1"/>
          <p:nvPr/>
        </p:nvSpPr>
        <p:spPr>
          <a:xfrm>
            <a:off x="468351" y="1628361"/>
            <a:ext cx="330076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Source Sans Pro"/>
              </a:rPr>
              <a:t>Анализ списков доменов на ключевые слова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Source Sans Pro"/>
              </a:rPr>
              <a:t>Проверка у сторонних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Source Sans Pro"/>
              </a:rPr>
              <a:t>Проверка ”поведения” домена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Source Sans Pro"/>
              </a:rPr>
              <a:t>Если замечено нарушение – информация передается администратору</a:t>
            </a:r>
            <a:endParaRPr lang="en-RU" sz="1600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202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46179"/>
            <a:ext cx="8694451" cy="450663"/>
          </a:xfrm>
        </p:spPr>
        <p:txBody>
          <a:bodyPr/>
          <a:lstStyle/>
          <a:p>
            <a:r>
              <a:rPr lang="ru-RU" sz="2600" dirty="0">
                <a:latin typeface="+mj-lt"/>
              </a:rPr>
              <a:t>Роль </a:t>
            </a:r>
            <a:r>
              <a:rPr lang="en-US" sz="2600" dirty="0">
                <a:latin typeface="+mj-lt"/>
              </a:rPr>
              <a:t>ICANN</a:t>
            </a:r>
            <a:endParaRPr sz="2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EB53-7117-F940-A5A6-C2C8482B6578}"/>
              </a:ext>
            </a:extLst>
          </p:cNvPr>
          <p:cNvSpPr txBox="1"/>
          <p:nvPr/>
        </p:nvSpPr>
        <p:spPr>
          <a:xfrm>
            <a:off x="763929" y="1273215"/>
            <a:ext cx="7222603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cs typeface="Source Sans Pro"/>
              </a:rPr>
              <a:t>Координация сообщества при разработке политик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cs typeface="Source Sans Pro"/>
              </a:rPr>
              <a:t>Глобальный мониторинг</a:t>
            </a:r>
          </a:p>
          <a:p>
            <a:pPr marL="342900" indent="-342900">
              <a:buAutoNum type="arabicPeriod"/>
            </a:pPr>
            <a:endParaRPr lang="ru-RU" dirty="0"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cs typeface="Source Sans Pro"/>
              </a:rPr>
              <a:t>Координация действий провайдеров репутации (внутри </a:t>
            </a:r>
            <a:r>
              <a:rPr lang="en-US" dirty="0">
                <a:cs typeface="Source Sans Pro"/>
              </a:rPr>
              <a:t>DAAR)</a:t>
            </a:r>
            <a:endParaRPr lang="ru-RU" dirty="0">
              <a:cs typeface="Source Sans Pro"/>
            </a:endParaRPr>
          </a:p>
          <a:p>
            <a:pPr marL="342900" indent="-342900">
              <a:buAutoNum type="arabicPeriod"/>
            </a:pPr>
            <a:endParaRPr lang="en-US" dirty="0"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cs typeface="Source Sans Pro"/>
              </a:rPr>
              <a:t>Координация исследовательских центров </a:t>
            </a:r>
          </a:p>
          <a:p>
            <a:pPr marL="342900" indent="-342900">
              <a:buAutoNum type="arabicPeriod"/>
            </a:pPr>
            <a:endParaRPr lang="ru-RU" dirty="0"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cs typeface="Source Sans Pro"/>
              </a:rPr>
              <a:t>Тренинги и обучение для </a:t>
            </a:r>
            <a:r>
              <a:rPr lang="en-US" dirty="0">
                <a:cs typeface="Source Sans Pro"/>
              </a:rPr>
              <a:t>CERT</a:t>
            </a:r>
            <a:r>
              <a:rPr lang="ru-RU" dirty="0">
                <a:cs typeface="Source Sans Pro"/>
              </a:rPr>
              <a:t>, правоохранительных органов, рассказ о лучших практиках по предотвращению угроз </a:t>
            </a:r>
          </a:p>
          <a:p>
            <a:pPr marL="342900" indent="-342900">
              <a:buAutoNum type="arabicPeriod"/>
            </a:pPr>
            <a:endParaRPr lang="en-BE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5807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060"/>
</p:tagLst>
</file>

<file path=ppt/theme/theme1.xml><?xml version="1.0" encoding="utf-8"?>
<a:theme xmlns:a="http://schemas.openxmlformats.org/drawingml/2006/main" name="ICANNPPT_Arial_4x3_May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 Unicode MS">
      <a:majorFont>
        <a:latin typeface="Arial Unicode MS"/>
        <a:ea typeface=""/>
        <a:cs typeface="Arial Unicode Ms"/>
      </a:majorFont>
      <a:minorFont>
        <a:latin typeface="Arial Unicode MS"/>
        <a:ea typeface=""/>
        <a:cs typeface="Arial Unicode MS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_J_014 20170523-1.potx" id="{654A4D94-B81B-4026-9985-B0D7108301BE}" vid="{EA5C918B-D2F6-460C-9211-32147EF71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43217</TotalTime>
  <Words>477</Words>
  <Application>Microsoft Macintosh PowerPoint</Application>
  <PresentationFormat>On-screen Show (4:3)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Source Sans Pro Light</vt:lpstr>
      <vt:lpstr>Wingdings</vt:lpstr>
      <vt:lpstr>ICANNPPT_Arial_4x3_May 2017_potx</vt:lpstr>
      <vt:lpstr>Кто есть кто в безопасности DNS </vt:lpstr>
      <vt:lpstr>Экосистема DNS</vt:lpstr>
      <vt:lpstr>Безопасность корневых серверов</vt:lpstr>
      <vt:lpstr>Домены верхнего уровня</vt:lpstr>
      <vt:lpstr>Страновые домены верхнего уровня ccTLD </vt:lpstr>
      <vt:lpstr>Общие домены верхнего уровня gTLD </vt:lpstr>
      <vt:lpstr>Внешние источники</vt:lpstr>
      <vt:lpstr>Пример работы DAAR в условиях COVID-19</vt:lpstr>
      <vt:lpstr>Роль ICANN</vt:lpstr>
      <vt:lpstr>Взаимодействуйте с ICANN – Спасибо за внимание!  Готовы ответить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Speaker’s Bureau</dc:title>
  <dc:creator>Glenn Bowdidge</dc:creator>
  <cp:lastModifiedBy>Mikhail Anisimov</cp:lastModifiedBy>
  <cp:revision>1821</cp:revision>
  <cp:lastPrinted>2017-01-26T19:29:02Z</cp:lastPrinted>
  <dcterms:created xsi:type="dcterms:W3CDTF">2017-05-26T16:15:36Z</dcterms:created>
  <dcterms:modified xsi:type="dcterms:W3CDTF">2021-12-03T00:16:41Z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22842</vt:lpwstr>
  </property>
  <property fmtid="{D5CDD505-2E9C-101B-9397-08002B2CF9AE}" pid="3" name="Offisync_ServerID">
    <vt:lpwstr>f1a3e59a-4990-4d5e-9ace-4d146556dde0</vt:lpwstr>
  </property>
  <property fmtid="{D5CDD505-2E9C-101B-9397-08002B2CF9AE}" pid="4" name="Jive_LatestUserAccountName">
    <vt:lpwstr>kimberly.enger@icann.org</vt:lpwstr>
  </property>
  <property fmtid="{D5CDD505-2E9C-101B-9397-08002B2CF9AE}" pid="5" name="Offisync_UpdateToken">
    <vt:lpwstr>1</vt:lpwstr>
  </property>
  <property fmtid="{D5CDD505-2E9C-101B-9397-08002B2CF9AE}" pid="6" name="Jive_VersionGuid">
    <vt:lpwstr>9404f50d-51a0-4081-ba51-fdd790c54bc9</vt:lpwstr>
  </property>
  <property fmtid="{D5CDD505-2E9C-101B-9397-08002B2CF9AE}" pid="7" name="Offisync_ProviderInitializationData">
    <vt:lpwstr>https://wecann.icann.org</vt:lpwstr>
  </property>
</Properties>
</file>